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5"/>
  </p:sldMasterIdLst>
  <p:notesMasterIdLst>
    <p:notesMasterId r:id="rId120"/>
  </p:notesMasterIdLst>
  <p:sldIdLst>
    <p:sldId id="256" r:id="rId6"/>
    <p:sldId id="292" r:id="rId7"/>
    <p:sldId id="469" r:id="rId8"/>
    <p:sldId id="360" r:id="rId9"/>
    <p:sldId id="361" r:id="rId10"/>
    <p:sldId id="577" r:id="rId11"/>
    <p:sldId id="578" r:id="rId12"/>
    <p:sldId id="548" r:id="rId13"/>
    <p:sldId id="395" r:id="rId14"/>
    <p:sldId id="550" r:id="rId15"/>
    <p:sldId id="461" r:id="rId16"/>
    <p:sldId id="471" r:id="rId17"/>
    <p:sldId id="547" r:id="rId18"/>
    <p:sldId id="391" r:id="rId19"/>
    <p:sldId id="575" r:id="rId20"/>
    <p:sldId id="444" r:id="rId21"/>
    <p:sldId id="488" r:id="rId22"/>
    <p:sldId id="487" r:id="rId23"/>
    <p:sldId id="485" r:id="rId24"/>
    <p:sldId id="566" r:id="rId25"/>
    <p:sldId id="567" r:id="rId26"/>
    <p:sldId id="568" r:id="rId27"/>
    <p:sldId id="569" r:id="rId28"/>
    <p:sldId id="484" r:id="rId29"/>
    <p:sldId id="483" r:id="rId30"/>
    <p:sldId id="482" r:id="rId31"/>
    <p:sldId id="481" r:id="rId32"/>
    <p:sldId id="480" r:id="rId33"/>
    <p:sldId id="479" r:id="rId34"/>
    <p:sldId id="478" r:id="rId35"/>
    <p:sldId id="476" r:id="rId36"/>
    <p:sldId id="475" r:id="rId37"/>
    <p:sldId id="576" r:id="rId38"/>
    <p:sldId id="474" r:id="rId39"/>
    <p:sldId id="473" r:id="rId40"/>
    <p:sldId id="532" r:id="rId41"/>
    <p:sldId id="533" r:id="rId42"/>
    <p:sldId id="534" r:id="rId43"/>
    <p:sldId id="591" r:id="rId44"/>
    <p:sldId id="472" r:id="rId45"/>
    <p:sldId id="517" r:id="rId46"/>
    <p:sldId id="523" r:id="rId47"/>
    <p:sldId id="522" r:id="rId48"/>
    <p:sldId id="545" r:id="rId49"/>
    <p:sldId id="521" r:id="rId50"/>
    <p:sldId id="544" r:id="rId51"/>
    <p:sldId id="530" r:id="rId52"/>
    <p:sldId id="527" r:id="rId53"/>
    <p:sldId id="528" r:id="rId54"/>
    <p:sldId id="552" r:id="rId55"/>
    <p:sldId id="551" r:id="rId56"/>
    <p:sldId id="536" r:id="rId57"/>
    <p:sldId id="558" r:id="rId58"/>
    <p:sldId id="553" r:id="rId59"/>
    <p:sldId id="537" r:id="rId60"/>
    <p:sldId id="538" r:id="rId61"/>
    <p:sldId id="559" r:id="rId62"/>
    <p:sldId id="560" r:id="rId63"/>
    <p:sldId id="565" r:id="rId64"/>
    <p:sldId id="546" r:id="rId65"/>
    <p:sldId id="539" r:id="rId66"/>
    <p:sldId id="540" r:id="rId67"/>
    <p:sldId id="541" r:id="rId68"/>
    <p:sldId id="562" r:id="rId69"/>
    <p:sldId id="563" r:id="rId70"/>
    <p:sldId id="561" r:id="rId71"/>
    <p:sldId id="564" r:id="rId72"/>
    <p:sldId id="542" r:id="rId73"/>
    <p:sldId id="574" r:id="rId74"/>
    <p:sldId id="543" r:id="rId75"/>
    <p:sldId id="571" r:id="rId76"/>
    <p:sldId id="573" r:id="rId77"/>
    <p:sldId id="572" r:id="rId78"/>
    <p:sldId id="570" r:id="rId79"/>
    <p:sldId id="490" r:id="rId80"/>
    <p:sldId id="491" r:id="rId81"/>
    <p:sldId id="580" r:id="rId82"/>
    <p:sldId id="492" r:id="rId83"/>
    <p:sldId id="493" r:id="rId84"/>
    <p:sldId id="581" r:id="rId85"/>
    <p:sldId id="494" r:id="rId86"/>
    <p:sldId id="495" r:id="rId87"/>
    <p:sldId id="496" r:id="rId88"/>
    <p:sldId id="497" r:id="rId89"/>
    <p:sldId id="498" r:id="rId90"/>
    <p:sldId id="499" r:id="rId91"/>
    <p:sldId id="500" r:id="rId92"/>
    <p:sldId id="501" r:id="rId93"/>
    <p:sldId id="502" r:id="rId94"/>
    <p:sldId id="503" r:id="rId95"/>
    <p:sldId id="504" r:id="rId96"/>
    <p:sldId id="505" r:id="rId97"/>
    <p:sldId id="579" r:id="rId98"/>
    <p:sldId id="506" r:id="rId99"/>
    <p:sldId id="507" r:id="rId100"/>
    <p:sldId id="508" r:id="rId101"/>
    <p:sldId id="509" r:id="rId102"/>
    <p:sldId id="510" r:id="rId103"/>
    <p:sldId id="511" r:id="rId104"/>
    <p:sldId id="512" r:id="rId105"/>
    <p:sldId id="582" r:id="rId106"/>
    <p:sldId id="513" r:id="rId107"/>
    <p:sldId id="514" r:id="rId108"/>
    <p:sldId id="515" r:id="rId109"/>
    <p:sldId id="516" r:id="rId110"/>
    <p:sldId id="583" r:id="rId111"/>
    <p:sldId id="592" r:id="rId112"/>
    <p:sldId id="589" r:id="rId113"/>
    <p:sldId id="584" r:id="rId114"/>
    <p:sldId id="585" r:id="rId115"/>
    <p:sldId id="586" r:id="rId116"/>
    <p:sldId id="588" r:id="rId117"/>
    <p:sldId id="590" r:id="rId118"/>
    <p:sldId id="319" r:id="rId119"/>
  </p:sldIdLst>
  <p:sldSz cx="9144000" cy="6858000" type="screen4x3"/>
  <p:notesSz cx="7099300" cy="10234613"/>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A003A"/>
    <a:srgbClr val="00CC00"/>
    <a:srgbClr val="0066FF"/>
    <a:srgbClr val="009900"/>
    <a:srgbClr val="FF6600"/>
    <a:srgbClr val="FF9900"/>
    <a:srgbClr val="5F5F5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3969" autoAdjust="0"/>
    <p:restoredTop sz="98664" autoAdjust="0"/>
  </p:normalViewPr>
  <p:slideViewPr>
    <p:cSldViewPr>
      <p:cViewPr>
        <p:scale>
          <a:sx n="98" d="100"/>
          <a:sy n="98" d="100"/>
        </p:scale>
        <p:origin x="-52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6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cs typeface="+mn-cs"/>
              </a:defRPr>
            </a:lvl1pPr>
          </a:lstStyle>
          <a:p>
            <a:pPr>
              <a:defRPr/>
            </a:pPr>
            <a:endParaRPr lang="nl-NL"/>
          </a:p>
        </p:txBody>
      </p:sp>
      <p:sp>
        <p:nvSpPr>
          <p:cNvPr id="1741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cs typeface="+mn-cs"/>
              </a:defRPr>
            </a:lvl1pPr>
          </a:lstStyle>
          <a:p>
            <a:pPr>
              <a:defRPr/>
            </a:pPr>
            <a:endParaRPr lang="nl-NL"/>
          </a:p>
        </p:txBody>
      </p:sp>
      <p:sp>
        <p:nvSpPr>
          <p:cNvPr id="11981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1741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cs typeface="+mn-cs"/>
              </a:defRPr>
            </a:lvl1pPr>
          </a:lstStyle>
          <a:p>
            <a:pPr>
              <a:defRPr/>
            </a:pPr>
            <a:endParaRPr lang="nl-NL"/>
          </a:p>
        </p:txBody>
      </p:sp>
      <p:sp>
        <p:nvSpPr>
          <p:cNvPr id="1741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cs typeface="+mn-cs"/>
              </a:defRPr>
            </a:lvl1pPr>
          </a:lstStyle>
          <a:p>
            <a:pPr>
              <a:defRPr/>
            </a:pPr>
            <a:fld id="{2D0AC052-4336-459C-BCFA-BE051DF0203A}" type="slidenum">
              <a:rPr lang="nl-NL"/>
              <a:pPr>
                <a:defRPr/>
              </a:pPr>
              <a:t>‹nr.›</a:t>
            </a:fld>
            <a:endParaRPr lang="nl-NL" dirty="0"/>
          </a:p>
        </p:txBody>
      </p:sp>
    </p:spTree>
    <p:extLst>
      <p:ext uri="{BB962C8B-B14F-4D97-AF65-F5344CB8AC3E}">
        <p14:creationId xmlns:p14="http://schemas.microsoft.com/office/powerpoint/2010/main" val="2900419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z="1400" smtClean="0">
              <a:solidFill>
                <a:schemeClr val="bg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t>Werken op, aan of langs wegen brengt veel risico's met zich mee, ongeacht of dit nou binnen of buiten de bebouwde kom gebeurt. </a:t>
            </a:r>
            <a:br>
              <a:rPr lang="nl-NL" smtClean="0"/>
            </a:br>
            <a:r>
              <a:rPr lang="nl-NL" smtClean="0"/>
              <a:t>Een belangrijk aspect bij deze risico’s is het samenspel tussen de weggebruikers en de mensen die de werkzaamheden uitvoeren. Het gedrag van weggebruikers kan variëren van (te) voorzichtig tot ronduit gevaarlijk, asociaal en soms agressief*. </a:t>
            </a:r>
            <a:br>
              <a:rPr lang="nl-NL" smtClean="0"/>
            </a:br>
            <a:r>
              <a:rPr lang="nl-NL" smtClean="0"/>
              <a:t>De wegwerker heeft met al deze gedragsvormen te maken en zal door de juiste maatregelen te nemen ervoor moeten zorgen dat zijn veiligheid en gezondheid te allen tijde gewaarborgd zijn. </a:t>
            </a:r>
            <a:br>
              <a:rPr lang="nl-NL" smtClean="0"/>
            </a:br>
            <a:r>
              <a:rPr lang="nl-NL" smtClean="0"/>
              <a:t/>
            </a:r>
            <a:br>
              <a:rPr lang="nl-NL" smtClean="0"/>
            </a:br>
            <a:r>
              <a:rPr lang="nl-NL" smtClean="0"/>
              <a:t>De wegwerker is de kwetsbare partij, het afgezette gebied creëert extra veiligheid. Hoe groot die extra veiligheid is, hangt voor een groot deel af van de kwaliteit van de afzetting. </a:t>
            </a:r>
            <a:br>
              <a:rPr lang="nl-NL" smtClean="0"/>
            </a:br>
            <a:r>
              <a:rPr lang="nl-NL" smtClean="0"/>
              <a:t>In de Risico- Inventarisatie en -Evaluatie2 zal werken op, aan of langs de weg als risico genoemd worden en zal er een aanbeveling gedaan worden om een cursus te volgen. </a:t>
            </a:r>
            <a:br>
              <a:rPr lang="nl-NL" smtClean="0"/>
            </a:br>
            <a:endParaRPr lang="nl-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t>Werken op, aan of langs wegen brengt veel risico's met zich mee, ongeacht of dit nou binnen of buiten de bebouwde kom gebeurt. </a:t>
            </a:r>
            <a:br>
              <a:rPr lang="nl-NL" smtClean="0"/>
            </a:br>
            <a:r>
              <a:rPr lang="nl-NL" smtClean="0"/>
              <a:t>Een belangrijk aspect bij deze risico’s is het samenspel tussen de weggebruikers en de mensen die de werkzaamheden uitvoeren. Het gedrag van weggebruikers kan variëren van (te) voorzichtig tot ronduit gevaarlijk, asociaal en soms agressief*. </a:t>
            </a:r>
            <a:br>
              <a:rPr lang="nl-NL" smtClean="0"/>
            </a:br>
            <a:r>
              <a:rPr lang="nl-NL" smtClean="0"/>
              <a:t>De wegwerker heeft met al deze gedragsvormen te maken en zal door de juiste maatregelen te nemen ervoor moeten zorgen dat zijn veiligheid en gezondheid te allen tijde gewaarborgd zijn. </a:t>
            </a:r>
            <a:br>
              <a:rPr lang="nl-NL" smtClean="0"/>
            </a:br>
            <a:r>
              <a:rPr lang="nl-NL" smtClean="0"/>
              <a:t/>
            </a:r>
            <a:br>
              <a:rPr lang="nl-NL" smtClean="0"/>
            </a:br>
            <a:r>
              <a:rPr lang="nl-NL" smtClean="0"/>
              <a:t>De wegwerker is de kwetsbare partij, het afgezette gebied creëert extra veiligheid. Hoe groot die extra veiligheid is, hangt voor een groot deel af van de kwaliteit van de afzetting. </a:t>
            </a:r>
            <a:br>
              <a:rPr lang="nl-NL" smtClean="0"/>
            </a:br>
            <a:r>
              <a:rPr lang="nl-NL" smtClean="0"/>
              <a:t>In de Risico- Inventarisatie en -Evaluatie2 zal werken op, aan of langs de weg als risico genoemd worden en zal er een aanbeveling gedaan worden om een cursus te volgen. </a:t>
            </a:r>
            <a:br>
              <a:rPr lang="nl-NL" smtClean="0"/>
            </a:br>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t>Werken op, aan of langs wegen brengt veel risico's met zich mee, ongeacht of dit nou binnen of buiten de bebouwde kom gebeurt. </a:t>
            </a:r>
            <a:br>
              <a:rPr lang="nl-NL" smtClean="0"/>
            </a:br>
            <a:r>
              <a:rPr lang="nl-NL" smtClean="0"/>
              <a:t>Een belangrijk aspect bij deze risico’s is het samenspel tussen de weggebruikers en de mensen die de werkzaamheden uitvoeren. Het gedrag van weggebruikers kan variëren van (te) voorzichtig tot ronduit gevaarlijk, asociaal en soms agressief*. </a:t>
            </a:r>
            <a:br>
              <a:rPr lang="nl-NL" smtClean="0"/>
            </a:br>
            <a:r>
              <a:rPr lang="nl-NL" smtClean="0"/>
              <a:t>De wegwerker heeft met al deze gedragsvormen te maken en zal door de juiste maatregelen te nemen ervoor moeten zorgen dat zijn veiligheid en gezondheid te allen tijde gewaarborgd zijn. </a:t>
            </a:r>
            <a:br>
              <a:rPr lang="nl-NL" smtClean="0"/>
            </a:br>
            <a:r>
              <a:rPr lang="nl-NL" smtClean="0"/>
              <a:t/>
            </a:r>
            <a:br>
              <a:rPr lang="nl-NL" smtClean="0"/>
            </a:br>
            <a:r>
              <a:rPr lang="nl-NL" smtClean="0"/>
              <a:t>De wegwerker is de kwetsbare partij, het afgezette gebied creëert extra veiligheid. Hoe groot die extra veiligheid is, hangt voor een groot deel af van de kwaliteit van de afzetting. </a:t>
            </a:r>
            <a:br>
              <a:rPr lang="nl-NL" smtClean="0"/>
            </a:br>
            <a:r>
              <a:rPr lang="nl-NL" smtClean="0"/>
              <a:t>In de Risico- Inventarisatie en -Evaluatie2 zal werken op, aan of langs de weg als risico genoemd worden en zal er een aanbeveling gedaan worden om een cursus te volgen. </a:t>
            </a:r>
            <a:br>
              <a:rPr lang="nl-NL" smtClean="0"/>
            </a:br>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en-US" sz="2400" dirty="0">
                <a:latin typeface="Times New Roman" pitchFamily="64" charset="0"/>
                <a:cs typeface="+mn-cs"/>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en-US" sz="2400" dirty="0">
                  <a:latin typeface="Times New Roman" pitchFamily="64" charset="0"/>
                  <a:cs typeface="+mn-cs"/>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en-US" sz="2400" dirty="0">
                  <a:latin typeface="Times New Roman" pitchFamily="64" charset="0"/>
                  <a:cs typeface="+mn-cs"/>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nl-NL" dirty="0">
                  <a:cs typeface="+mn-cs"/>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en-US" sz="2400" dirty="0">
                  <a:latin typeface="Times New Roman" pitchFamily="64" charset="0"/>
                  <a:cs typeface="+mn-cs"/>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nl-NL" dirty="0">
                  <a:cs typeface="+mn-cs"/>
                </a:endParaRPr>
              </a:p>
            </p:txBody>
          </p:sp>
        </p:grpSp>
      </p:grpSp>
      <p:sp>
        <p:nvSpPr>
          <p:cNvPr id="23563" name="Rectangle 11"/>
          <p:cNvSpPr>
            <a:spLocks noGrp="1" noChangeArrowheads="1"/>
          </p:cNvSpPr>
          <p:nvPr>
            <p:ph type="ctrTitle"/>
          </p:nvPr>
        </p:nvSpPr>
        <p:spPr>
          <a:xfrm>
            <a:off x="2057400" y="1143000"/>
            <a:ext cx="6629400" cy="2209800"/>
          </a:xfrm>
        </p:spPr>
        <p:txBody>
          <a:bodyPr/>
          <a:lstStyle>
            <a:lvl1pPr>
              <a:defRPr sz="4800"/>
            </a:lvl1pPr>
          </a:lstStyle>
          <a:p>
            <a:r>
              <a:rPr lang="nl-NL"/>
              <a:t>Titelstijl van model bewerken</a:t>
            </a:r>
          </a:p>
        </p:txBody>
      </p:sp>
      <p:sp>
        <p:nvSpPr>
          <p:cNvPr id="23564"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64" charset="2"/>
              <a:buNone/>
              <a:defRPr/>
            </a:lvl1pPr>
          </a:lstStyle>
          <a:p>
            <a:r>
              <a:rPr lang="nl-NL"/>
              <a:t>Klik om de titelstijl van het model te bewerken</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fld id="{1D0E1586-54A3-4A90-AD23-F3001508B757}" type="datetime1">
              <a:rPr lang="nl-NL"/>
              <a:pPr>
                <a:defRPr/>
              </a:pPr>
              <a:t>13-1-2016</a:t>
            </a:fld>
            <a:endParaRPr lang="nl-NL"/>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r>
              <a:rPr lang="nl-NL"/>
              <a:t>AOC-Oost, Training en Projecten</a:t>
            </a:r>
          </a:p>
        </p:txBody>
      </p:sp>
      <p:sp>
        <p:nvSpPr>
          <p:cNvPr id="15" name="Rectangle 15"/>
          <p:cNvSpPr>
            <a:spLocks noGrp="1" noChangeArrowheads="1"/>
          </p:cNvSpPr>
          <p:nvPr>
            <p:ph type="sldNum" sz="quarter" idx="12"/>
          </p:nvPr>
        </p:nvSpPr>
        <p:spPr/>
        <p:txBody>
          <a:bodyPr/>
          <a:lstStyle>
            <a:lvl1pPr>
              <a:defRPr/>
            </a:lvl1pPr>
          </a:lstStyle>
          <a:p>
            <a:pPr>
              <a:defRPr/>
            </a:pPr>
            <a:fld id="{86868D56-21C5-4986-A194-EB45E4245999}" type="slidenum">
              <a:rPr lang="nl-NL"/>
              <a:pPr>
                <a:defRPr/>
              </a:pPr>
              <a:t>‹nr.›</a:t>
            </a:fld>
            <a:endParaRPr lang="nl-NL" dirty="0"/>
          </a:p>
        </p:txBody>
      </p:sp>
    </p:spTree>
    <p:extLst>
      <p:ext uri="{BB962C8B-B14F-4D97-AF65-F5344CB8AC3E}">
        <p14:creationId xmlns:p14="http://schemas.microsoft.com/office/powerpoint/2010/main" val="268705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9"/>
          <p:cNvSpPr>
            <a:spLocks noGrp="1" noChangeArrowheads="1"/>
          </p:cNvSpPr>
          <p:nvPr>
            <p:ph type="dt" sz="half" idx="10"/>
          </p:nvPr>
        </p:nvSpPr>
        <p:spPr>
          <a:ln/>
        </p:spPr>
        <p:txBody>
          <a:bodyPr/>
          <a:lstStyle>
            <a:lvl1pPr>
              <a:defRPr/>
            </a:lvl1pPr>
          </a:lstStyle>
          <a:p>
            <a:pPr>
              <a:defRPr/>
            </a:pPr>
            <a:fld id="{F6EE356B-A16E-4794-B9DF-20FCAEE81586}" type="datetime1">
              <a:rPr lang="nl-NL"/>
              <a:pPr>
                <a:defRPr/>
              </a:pPr>
              <a:t>13-1-2016</a:t>
            </a:fld>
            <a:endParaRPr lang="nl-NL"/>
          </a:p>
        </p:txBody>
      </p:sp>
      <p:sp>
        <p:nvSpPr>
          <p:cNvPr id="5"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6" name="Rectangle 11"/>
          <p:cNvSpPr>
            <a:spLocks noGrp="1" noChangeArrowheads="1"/>
          </p:cNvSpPr>
          <p:nvPr>
            <p:ph type="sldNum" sz="quarter" idx="12"/>
          </p:nvPr>
        </p:nvSpPr>
        <p:spPr>
          <a:ln/>
        </p:spPr>
        <p:txBody>
          <a:bodyPr/>
          <a:lstStyle>
            <a:lvl1pPr>
              <a:defRPr/>
            </a:lvl1pPr>
          </a:lstStyle>
          <a:p>
            <a:pPr>
              <a:defRPr/>
            </a:pPr>
            <a:fld id="{872546E1-149F-4DEA-BE1A-BED64770E4C3}" type="slidenum">
              <a:rPr lang="nl-NL"/>
              <a:pPr>
                <a:defRPr/>
              </a:pPr>
              <a:t>‹nr.›</a:t>
            </a:fld>
            <a:endParaRPr lang="nl-NL" dirty="0"/>
          </a:p>
        </p:txBody>
      </p:sp>
    </p:spTree>
    <p:extLst>
      <p:ext uri="{BB962C8B-B14F-4D97-AF65-F5344CB8AC3E}">
        <p14:creationId xmlns:p14="http://schemas.microsoft.com/office/powerpoint/2010/main" val="293883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43700" y="277813"/>
            <a:ext cx="1943100" cy="58531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277813"/>
            <a:ext cx="5676900" cy="58531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9"/>
          <p:cNvSpPr>
            <a:spLocks noGrp="1" noChangeArrowheads="1"/>
          </p:cNvSpPr>
          <p:nvPr>
            <p:ph type="dt" sz="half" idx="10"/>
          </p:nvPr>
        </p:nvSpPr>
        <p:spPr>
          <a:ln/>
        </p:spPr>
        <p:txBody>
          <a:bodyPr/>
          <a:lstStyle>
            <a:lvl1pPr>
              <a:defRPr/>
            </a:lvl1pPr>
          </a:lstStyle>
          <a:p>
            <a:pPr>
              <a:defRPr/>
            </a:pPr>
            <a:fld id="{46D82EAE-0D4B-4657-AC5F-F2EE48AF8ABF}" type="datetime1">
              <a:rPr lang="nl-NL"/>
              <a:pPr>
                <a:defRPr/>
              </a:pPr>
              <a:t>13-1-2016</a:t>
            </a:fld>
            <a:endParaRPr lang="nl-NL"/>
          </a:p>
        </p:txBody>
      </p:sp>
      <p:sp>
        <p:nvSpPr>
          <p:cNvPr id="5"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6" name="Rectangle 11"/>
          <p:cNvSpPr>
            <a:spLocks noGrp="1" noChangeArrowheads="1"/>
          </p:cNvSpPr>
          <p:nvPr>
            <p:ph type="sldNum" sz="quarter" idx="12"/>
          </p:nvPr>
        </p:nvSpPr>
        <p:spPr>
          <a:ln/>
        </p:spPr>
        <p:txBody>
          <a:bodyPr/>
          <a:lstStyle>
            <a:lvl1pPr>
              <a:defRPr/>
            </a:lvl1pPr>
          </a:lstStyle>
          <a:p>
            <a:pPr>
              <a:defRPr/>
            </a:pPr>
            <a:fld id="{5B78B348-CDE0-42A1-9BD8-937C70C00EAE}" type="slidenum">
              <a:rPr lang="nl-NL"/>
              <a:pPr>
                <a:defRPr/>
              </a:pPr>
              <a:t>‹nr.›</a:t>
            </a:fld>
            <a:endParaRPr lang="nl-NL" dirty="0"/>
          </a:p>
        </p:txBody>
      </p:sp>
    </p:spTree>
    <p:extLst>
      <p:ext uri="{BB962C8B-B14F-4D97-AF65-F5344CB8AC3E}">
        <p14:creationId xmlns:p14="http://schemas.microsoft.com/office/powerpoint/2010/main" val="160217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9"/>
          <p:cNvSpPr>
            <a:spLocks noGrp="1" noChangeArrowheads="1"/>
          </p:cNvSpPr>
          <p:nvPr>
            <p:ph type="dt" sz="half" idx="10"/>
          </p:nvPr>
        </p:nvSpPr>
        <p:spPr>
          <a:ln/>
        </p:spPr>
        <p:txBody>
          <a:bodyPr/>
          <a:lstStyle>
            <a:lvl1pPr>
              <a:defRPr/>
            </a:lvl1pPr>
          </a:lstStyle>
          <a:p>
            <a:pPr>
              <a:defRPr/>
            </a:pPr>
            <a:fld id="{070BF196-6183-4FE7-A4BF-F42FFD7A7EAD}" type="datetime1">
              <a:rPr lang="nl-NL"/>
              <a:pPr>
                <a:defRPr/>
              </a:pPr>
              <a:t>13-1-2016</a:t>
            </a:fld>
            <a:endParaRPr lang="nl-NL"/>
          </a:p>
        </p:txBody>
      </p:sp>
      <p:sp>
        <p:nvSpPr>
          <p:cNvPr id="5"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6" name="Rectangle 11"/>
          <p:cNvSpPr>
            <a:spLocks noGrp="1" noChangeArrowheads="1"/>
          </p:cNvSpPr>
          <p:nvPr>
            <p:ph type="sldNum" sz="quarter" idx="12"/>
          </p:nvPr>
        </p:nvSpPr>
        <p:spPr>
          <a:ln/>
        </p:spPr>
        <p:txBody>
          <a:bodyPr/>
          <a:lstStyle>
            <a:lvl1pPr>
              <a:defRPr/>
            </a:lvl1pPr>
          </a:lstStyle>
          <a:p>
            <a:pPr>
              <a:defRPr/>
            </a:pPr>
            <a:fld id="{0E1FF55D-87F4-41C6-9A4D-63EF65275CE3}" type="slidenum">
              <a:rPr lang="nl-NL"/>
              <a:pPr>
                <a:defRPr/>
              </a:pPr>
              <a:t>‹nr.›</a:t>
            </a:fld>
            <a:endParaRPr lang="nl-NL" dirty="0"/>
          </a:p>
        </p:txBody>
      </p:sp>
    </p:spTree>
    <p:extLst>
      <p:ext uri="{BB962C8B-B14F-4D97-AF65-F5344CB8AC3E}">
        <p14:creationId xmlns:p14="http://schemas.microsoft.com/office/powerpoint/2010/main" val="152412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9"/>
          <p:cNvSpPr>
            <a:spLocks noGrp="1" noChangeArrowheads="1"/>
          </p:cNvSpPr>
          <p:nvPr>
            <p:ph type="dt" sz="half" idx="10"/>
          </p:nvPr>
        </p:nvSpPr>
        <p:spPr>
          <a:ln/>
        </p:spPr>
        <p:txBody>
          <a:bodyPr/>
          <a:lstStyle>
            <a:lvl1pPr>
              <a:defRPr/>
            </a:lvl1pPr>
          </a:lstStyle>
          <a:p>
            <a:pPr>
              <a:defRPr/>
            </a:pPr>
            <a:fld id="{F91E7672-7775-4730-A662-8AE9526F4C59}" type="datetime1">
              <a:rPr lang="nl-NL"/>
              <a:pPr>
                <a:defRPr/>
              </a:pPr>
              <a:t>13-1-2016</a:t>
            </a:fld>
            <a:endParaRPr lang="nl-NL"/>
          </a:p>
        </p:txBody>
      </p:sp>
      <p:sp>
        <p:nvSpPr>
          <p:cNvPr id="5"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6" name="Rectangle 11"/>
          <p:cNvSpPr>
            <a:spLocks noGrp="1" noChangeArrowheads="1"/>
          </p:cNvSpPr>
          <p:nvPr>
            <p:ph type="sldNum" sz="quarter" idx="12"/>
          </p:nvPr>
        </p:nvSpPr>
        <p:spPr>
          <a:ln/>
        </p:spPr>
        <p:txBody>
          <a:bodyPr/>
          <a:lstStyle>
            <a:lvl1pPr>
              <a:defRPr/>
            </a:lvl1pPr>
          </a:lstStyle>
          <a:p>
            <a:pPr>
              <a:defRPr/>
            </a:pPr>
            <a:fld id="{65F628FD-83B8-46A6-A90B-FF57BAC62045}" type="slidenum">
              <a:rPr lang="nl-NL"/>
              <a:pPr>
                <a:defRPr/>
              </a:pPr>
              <a:t>‹nr.›</a:t>
            </a:fld>
            <a:endParaRPr lang="nl-NL" dirty="0"/>
          </a:p>
        </p:txBody>
      </p:sp>
    </p:spTree>
    <p:extLst>
      <p:ext uri="{BB962C8B-B14F-4D97-AF65-F5344CB8AC3E}">
        <p14:creationId xmlns:p14="http://schemas.microsoft.com/office/powerpoint/2010/main" val="214604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ln/>
        </p:spPr>
        <p:txBody>
          <a:bodyPr/>
          <a:lstStyle>
            <a:lvl1pPr>
              <a:defRPr/>
            </a:lvl1pPr>
          </a:lstStyle>
          <a:p>
            <a:pPr>
              <a:defRPr/>
            </a:pPr>
            <a:fld id="{D7354ECD-C3C2-42CB-A42B-1964FC16DE86}" type="datetime1">
              <a:rPr lang="nl-NL"/>
              <a:pPr>
                <a:defRPr/>
              </a:pPr>
              <a:t>13-1-2016</a:t>
            </a:fld>
            <a:endParaRPr lang="nl-NL"/>
          </a:p>
        </p:txBody>
      </p:sp>
      <p:sp>
        <p:nvSpPr>
          <p:cNvPr id="6"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7" name="Rectangle 11"/>
          <p:cNvSpPr>
            <a:spLocks noGrp="1" noChangeArrowheads="1"/>
          </p:cNvSpPr>
          <p:nvPr>
            <p:ph type="sldNum" sz="quarter" idx="12"/>
          </p:nvPr>
        </p:nvSpPr>
        <p:spPr>
          <a:ln/>
        </p:spPr>
        <p:txBody>
          <a:bodyPr/>
          <a:lstStyle>
            <a:lvl1pPr>
              <a:defRPr/>
            </a:lvl1pPr>
          </a:lstStyle>
          <a:p>
            <a:pPr>
              <a:defRPr/>
            </a:pPr>
            <a:fld id="{7A5CD1C6-EF91-4CB0-8EA0-A54363FEAC32}" type="slidenum">
              <a:rPr lang="nl-NL"/>
              <a:pPr>
                <a:defRPr/>
              </a:pPr>
              <a:t>‹nr.›</a:t>
            </a:fld>
            <a:endParaRPr lang="nl-NL" dirty="0"/>
          </a:p>
        </p:txBody>
      </p:sp>
    </p:spTree>
    <p:extLst>
      <p:ext uri="{BB962C8B-B14F-4D97-AF65-F5344CB8AC3E}">
        <p14:creationId xmlns:p14="http://schemas.microsoft.com/office/powerpoint/2010/main" val="342555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9"/>
          <p:cNvSpPr>
            <a:spLocks noGrp="1" noChangeArrowheads="1"/>
          </p:cNvSpPr>
          <p:nvPr>
            <p:ph type="dt" sz="half" idx="10"/>
          </p:nvPr>
        </p:nvSpPr>
        <p:spPr>
          <a:ln/>
        </p:spPr>
        <p:txBody>
          <a:bodyPr/>
          <a:lstStyle>
            <a:lvl1pPr>
              <a:defRPr/>
            </a:lvl1pPr>
          </a:lstStyle>
          <a:p>
            <a:pPr>
              <a:defRPr/>
            </a:pPr>
            <a:fld id="{DCDF7615-E152-42FF-8975-F342A7BB07F3}" type="datetime1">
              <a:rPr lang="nl-NL"/>
              <a:pPr>
                <a:defRPr/>
              </a:pPr>
              <a:t>13-1-2016</a:t>
            </a:fld>
            <a:endParaRPr lang="nl-NL"/>
          </a:p>
        </p:txBody>
      </p:sp>
      <p:sp>
        <p:nvSpPr>
          <p:cNvPr id="8"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9" name="Rectangle 11"/>
          <p:cNvSpPr>
            <a:spLocks noGrp="1" noChangeArrowheads="1"/>
          </p:cNvSpPr>
          <p:nvPr>
            <p:ph type="sldNum" sz="quarter" idx="12"/>
          </p:nvPr>
        </p:nvSpPr>
        <p:spPr>
          <a:ln/>
        </p:spPr>
        <p:txBody>
          <a:bodyPr/>
          <a:lstStyle>
            <a:lvl1pPr>
              <a:defRPr/>
            </a:lvl1pPr>
          </a:lstStyle>
          <a:p>
            <a:pPr>
              <a:defRPr/>
            </a:pPr>
            <a:fld id="{CF7FE3BB-3B6D-4556-9C75-4C2210E7F509}" type="slidenum">
              <a:rPr lang="nl-NL"/>
              <a:pPr>
                <a:defRPr/>
              </a:pPr>
              <a:t>‹nr.›</a:t>
            </a:fld>
            <a:endParaRPr lang="nl-NL" dirty="0"/>
          </a:p>
        </p:txBody>
      </p:sp>
    </p:spTree>
    <p:extLst>
      <p:ext uri="{BB962C8B-B14F-4D97-AF65-F5344CB8AC3E}">
        <p14:creationId xmlns:p14="http://schemas.microsoft.com/office/powerpoint/2010/main" val="334415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9"/>
          <p:cNvSpPr>
            <a:spLocks noGrp="1" noChangeArrowheads="1"/>
          </p:cNvSpPr>
          <p:nvPr>
            <p:ph type="dt" sz="half" idx="10"/>
          </p:nvPr>
        </p:nvSpPr>
        <p:spPr>
          <a:ln/>
        </p:spPr>
        <p:txBody>
          <a:bodyPr/>
          <a:lstStyle>
            <a:lvl1pPr>
              <a:defRPr/>
            </a:lvl1pPr>
          </a:lstStyle>
          <a:p>
            <a:pPr>
              <a:defRPr/>
            </a:pPr>
            <a:fld id="{C19DB76E-084F-4116-AB1F-0A15917960B9}" type="datetime1">
              <a:rPr lang="nl-NL"/>
              <a:pPr>
                <a:defRPr/>
              </a:pPr>
              <a:t>13-1-2016</a:t>
            </a:fld>
            <a:endParaRPr lang="nl-NL"/>
          </a:p>
        </p:txBody>
      </p:sp>
      <p:sp>
        <p:nvSpPr>
          <p:cNvPr id="4"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5" name="Rectangle 11"/>
          <p:cNvSpPr>
            <a:spLocks noGrp="1" noChangeArrowheads="1"/>
          </p:cNvSpPr>
          <p:nvPr>
            <p:ph type="sldNum" sz="quarter" idx="12"/>
          </p:nvPr>
        </p:nvSpPr>
        <p:spPr>
          <a:ln/>
        </p:spPr>
        <p:txBody>
          <a:bodyPr/>
          <a:lstStyle>
            <a:lvl1pPr>
              <a:defRPr/>
            </a:lvl1pPr>
          </a:lstStyle>
          <a:p>
            <a:pPr>
              <a:defRPr/>
            </a:pPr>
            <a:fld id="{C578B040-C250-4504-B292-9D10765DD319}" type="slidenum">
              <a:rPr lang="nl-NL"/>
              <a:pPr>
                <a:defRPr/>
              </a:pPr>
              <a:t>‹nr.›</a:t>
            </a:fld>
            <a:endParaRPr lang="nl-NL" dirty="0"/>
          </a:p>
        </p:txBody>
      </p:sp>
    </p:spTree>
    <p:extLst>
      <p:ext uri="{BB962C8B-B14F-4D97-AF65-F5344CB8AC3E}">
        <p14:creationId xmlns:p14="http://schemas.microsoft.com/office/powerpoint/2010/main" val="294970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D6AC0FB8-88DD-4332-ADA4-ADE6A1088152}" type="datetime1">
              <a:rPr lang="nl-NL"/>
              <a:pPr>
                <a:defRPr/>
              </a:pPr>
              <a:t>13-1-2016</a:t>
            </a:fld>
            <a:endParaRPr lang="nl-NL"/>
          </a:p>
        </p:txBody>
      </p:sp>
      <p:sp>
        <p:nvSpPr>
          <p:cNvPr id="3"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4" name="Rectangle 11"/>
          <p:cNvSpPr>
            <a:spLocks noGrp="1" noChangeArrowheads="1"/>
          </p:cNvSpPr>
          <p:nvPr>
            <p:ph type="sldNum" sz="quarter" idx="12"/>
          </p:nvPr>
        </p:nvSpPr>
        <p:spPr>
          <a:ln/>
        </p:spPr>
        <p:txBody>
          <a:bodyPr/>
          <a:lstStyle>
            <a:lvl1pPr>
              <a:defRPr/>
            </a:lvl1pPr>
          </a:lstStyle>
          <a:p>
            <a:pPr>
              <a:defRPr/>
            </a:pPr>
            <a:fld id="{8EAD3673-2C63-40E1-A925-CCC657A0C3CD}" type="slidenum">
              <a:rPr lang="nl-NL"/>
              <a:pPr>
                <a:defRPr/>
              </a:pPr>
              <a:t>‹nr.›</a:t>
            </a:fld>
            <a:endParaRPr lang="nl-NL" dirty="0"/>
          </a:p>
        </p:txBody>
      </p:sp>
    </p:spTree>
    <p:extLst>
      <p:ext uri="{BB962C8B-B14F-4D97-AF65-F5344CB8AC3E}">
        <p14:creationId xmlns:p14="http://schemas.microsoft.com/office/powerpoint/2010/main" val="391062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9"/>
          <p:cNvSpPr>
            <a:spLocks noGrp="1" noChangeArrowheads="1"/>
          </p:cNvSpPr>
          <p:nvPr>
            <p:ph type="dt" sz="half" idx="10"/>
          </p:nvPr>
        </p:nvSpPr>
        <p:spPr>
          <a:ln/>
        </p:spPr>
        <p:txBody>
          <a:bodyPr/>
          <a:lstStyle>
            <a:lvl1pPr>
              <a:defRPr/>
            </a:lvl1pPr>
          </a:lstStyle>
          <a:p>
            <a:pPr>
              <a:defRPr/>
            </a:pPr>
            <a:fld id="{213D335E-2503-49F3-9E14-4FDC452FD667}" type="datetime1">
              <a:rPr lang="nl-NL"/>
              <a:pPr>
                <a:defRPr/>
              </a:pPr>
              <a:t>13-1-2016</a:t>
            </a:fld>
            <a:endParaRPr lang="nl-NL"/>
          </a:p>
        </p:txBody>
      </p:sp>
      <p:sp>
        <p:nvSpPr>
          <p:cNvPr id="6"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7" name="Rectangle 11"/>
          <p:cNvSpPr>
            <a:spLocks noGrp="1" noChangeArrowheads="1"/>
          </p:cNvSpPr>
          <p:nvPr>
            <p:ph type="sldNum" sz="quarter" idx="12"/>
          </p:nvPr>
        </p:nvSpPr>
        <p:spPr>
          <a:ln/>
        </p:spPr>
        <p:txBody>
          <a:bodyPr/>
          <a:lstStyle>
            <a:lvl1pPr>
              <a:defRPr/>
            </a:lvl1pPr>
          </a:lstStyle>
          <a:p>
            <a:pPr>
              <a:defRPr/>
            </a:pPr>
            <a:fld id="{D90B4E15-4502-4398-B3F2-10E96866E213}" type="slidenum">
              <a:rPr lang="nl-NL"/>
              <a:pPr>
                <a:defRPr/>
              </a:pPr>
              <a:t>‹nr.›</a:t>
            </a:fld>
            <a:endParaRPr lang="nl-NL" dirty="0"/>
          </a:p>
        </p:txBody>
      </p:sp>
    </p:spTree>
    <p:extLst>
      <p:ext uri="{BB962C8B-B14F-4D97-AF65-F5344CB8AC3E}">
        <p14:creationId xmlns:p14="http://schemas.microsoft.com/office/powerpoint/2010/main" val="907444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dirty="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9"/>
          <p:cNvSpPr>
            <a:spLocks noGrp="1" noChangeArrowheads="1"/>
          </p:cNvSpPr>
          <p:nvPr>
            <p:ph type="dt" sz="half" idx="10"/>
          </p:nvPr>
        </p:nvSpPr>
        <p:spPr>
          <a:ln/>
        </p:spPr>
        <p:txBody>
          <a:bodyPr/>
          <a:lstStyle>
            <a:lvl1pPr>
              <a:defRPr/>
            </a:lvl1pPr>
          </a:lstStyle>
          <a:p>
            <a:pPr>
              <a:defRPr/>
            </a:pPr>
            <a:fld id="{D22CDFA1-7B03-4757-8E48-A61BDA9CBE2C}" type="datetime1">
              <a:rPr lang="nl-NL"/>
              <a:pPr>
                <a:defRPr/>
              </a:pPr>
              <a:t>13-1-2016</a:t>
            </a:fld>
            <a:endParaRPr lang="nl-NL"/>
          </a:p>
        </p:txBody>
      </p:sp>
      <p:sp>
        <p:nvSpPr>
          <p:cNvPr id="6" name="Rectangle 10"/>
          <p:cNvSpPr>
            <a:spLocks noGrp="1" noChangeArrowheads="1"/>
          </p:cNvSpPr>
          <p:nvPr>
            <p:ph type="ftr" sz="quarter" idx="11"/>
          </p:nvPr>
        </p:nvSpPr>
        <p:spPr>
          <a:ln/>
        </p:spPr>
        <p:txBody>
          <a:bodyPr/>
          <a:lstStyle>
            <a:lvl1pPr>
              <a:defRPr/>
            </a:lvl1pPr>
          </a:lstStyle>
          <a:p>
            <a:pPr>
              <a:defRPr/>
            </a:pPr>
            <a:r>
              <a:rPr lang="nl-NL"/>
              <a:t>AOC-Oost, Training en Projecten</a:t>
            </a:r>
          </a:p>
        </p:txBody>
      </p:sp>
      <p:sp>
        <p:nvSpPr>
          <p:cNvPr id="7" name="Rectangle 11"/>
          <p:cNvSpPr>
            <a:spLocks noGrp="1" noChangeArrowheads="1"/>
          </p:cNvSpPr>
          <p:nvPr>
            <p:ph type="sldNum" sz="quarter" idx="12"/>
          </p:nvPr>
        </p:nvSpPr>
        <p:spPr>
          <a:ln/>
        </p:spPr>
        <p:txBody>
          <a:bodyPr/>
          <a:lstStyle>
            <a:lvl1pPr>
              <a:defRPr/>
            </a:lvl1pPr>
          </a:lstStyle>
          <a:p>
            <a:pPr>
              <a:defRPr/>
            </a:pPr>
            <a:fld id="{96D69329-B91C-46B6-A343-DAAF4D1EF2AB}" type="slidenum">
              <a:rPr lang="nl-NL"/>
              <a:pPr>
                <a:defRPr/>
              </a:pPr>
              <a:t>‹nr.›</a:t>
            </a:fld>
            <a:endParaRPr lang="nl-NL" dirty="0"/>
          </a:p>
        </p:txBody>
      </p:sp>
    </p:spTree>
    <p:extLst>
      <p:ext uri="{BB962C8B-B14F-4D97-AF65-F5344CB8AC3E}">
        <p14:creationId xmlns:p14="http://schemas.microsoft.com/office/powerpoint/2010/main" val="32018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8686800" cy="4876800"/>
            <a:chOff x="0" y="0"/>
            <a:chExt cx="5472" cy="3072"/>
          </a:xfrm>
        </p:grpSpPr>
        <p:sp>
          <p:nvSpPr>
            <p:cNvPr id="22531"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US" sz="2400" dirty="0">
                <a:latin typeface="Times New Roman" pitchFamily="64" charset="0"/>
                <a:cs typeface="+mn-cs"/>
              </a:endParaRPr>
            </a:p>
          </p:txBody>
        </p:sp>
        <p:grpSp>
          <p:nvGrpSpPr>
            <p:cNvPr id="2058" name="Group 4"/>
            <p:cNvGrpSpPr>
              <a:grpSpLocks/>
            </p:cNvGrpSpPr>
            <p:nvPr/>
          </p:nvGrpSpPr>
          <p:grpSpPr bwMode="auto">
            <a:xfrm>
              <a:off x="240" y="893"/>
              <a:ext cx="5232" cy="115"/>
              <a:chOff x="240" y="893"/>
              <a:chExt cx="5232" cy="115"/>
            </a:xfrm>
          </p:grpSpPr>
          <p:sp>
            <p:nvSpPr>
              <p:cNvPr id="22533"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US" sz="2400" dirty="0">
                  <a:latin typeface="Times New Roman" pitchFamily="64" charset="0"/>
                  <a:cs typeface="+mn-cs"/>
                </a:endParaRPr>
              </a:p>
            </p:txBody>
          </p:sp>
          <p:sp>
            <p:nvSpPr>
              <p:cNvPr id="22534"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nl-NL" dirty="0">
                  <a:cs typeface="+mn-cs"/>
                </a:endParaRPr>
              </a:p>
            </p:txBody>
          </p:sp>
        </p:grpSp>
      </p:grpSp>
      <p:sp>
        <p:nvSpPr>
          <p:cNvPr id="205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smtClean="0"/>
              <a:t>Titelstijl van model bewerken</a:t>
            </a:r>
          </a:p>
        </p:txBody>
      </p:sp>
      <p:sp>
        <p:nvSpPr>
          <p:cNvPr id="205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22537"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74501716-CBFD-49A1-9D29-356BA2ED657C}" type="datetime1">
              <a:rPr lang="nl-NL"/>
              <a:pPr>
                <a:defRPr/>
              </a:pPr>
              <a:t>13-1-2016</a:t>
            </a:fld>
            <a:endParaRPr lang="nl-NL"/>
          </a:p>
        </p:txBody>
      </p:sp>
      <p:sp>
        <p:nvSpPr>
          <p:cNvPr id="22538"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nl-NL"/>
              <a:t>AOC-Oost, Training en Projecten</a:t>
            </a:r>
          </a:p>
        </p:txBody>
      </p:sp>
      <p:sp>
        <p:nvSpPr>
          <p:cNvPr id="22539"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cs typeface="+mn-cs"/>
              </a:defRPr>
            </a:lvl1pPr>
          </a:lstStyle>
          <a:p>
            <a:pPr>
              <a:defRPr/>
            </a:pPr>
            <a:fld id="{2F8BEAC5-A0D9-4041-A1C2-586CA7BE16DB}" type="slidenum">
              <a:rPr lang="nl-NL"/>
              <a:pPr>
                <a:defRPr/>
              </a:pPr>
              <a:t>‹nr.›</a:t>
            </a:fld>
            <a:endParaRPr lang="nl-NL" dirty="0"/>
          </a:p>
        </p:txBody>
      </p:sp>
      <p:sp>
        <p:nvSpPr>
          <p:cNvPr id="22540"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nl-NL" dirty="0">
              <a:cs typeface="+mn-cs"/>
            </a:endParaRPr>
          </a:p>
        </p:txBody>
      </p:sp>
    </p:spTree>
  </p:cSld>
  <p:clrMap bg1="lt1" tx1="dk1" bg2="lt2" tx2="dk2" accent1="accent1" accent2="accent2" accent3="accent3" accent4="accent4" accent5="accent5" accent6="accent6" hlink="hlink" folHlink="folHlink"/>
  <p:sldLayoutIdLst>
    <p:sldLayoutId id="2147484417"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64" charset="0"/>
        </a:defRPr>
      </a:lvl2pPr>
      <a:lvl3pPr algn="l" rtl="0" eaLnBrk="0" fontAlgn="base" hangingPunct="0">
        <a:spcBef>
          <a:spcPct val="0"/>
        </a:spcBef>
        <a:spcAft>
          <a:spcPct val="0"/>
        </a:spcAft>
        <a:defRPr sz="4200">
          <a:solidFill>
            <a:schemeClr val="tx2"/>
          </a:solidFill>
          <a:latin typeface="Times New Roman" pitchFamily="64" charset="0"/>
        </a:defRPr>
      </a:lvl3pPr>
      <a:lvl4pPr algn="l" rtl="0" eaLnBrk="0" fontAlgn="base" hangingPunct="0">
        <a:spcBef>
          <a:spcPct val="0"/>
        </a:spcBef>
        <a:spcAft>
          <a:spcPct val="0"/>
        </a:spcAft>
        <a:defRPr sz="4200">
          <a:solidFill>
            <a:schemeClr val="tx2"/>
          </a:solidFill>
          <a:latin typeface="Times New Roman" pitchFamily="64" charset="0"/>
        </a:defRPr>
      </a:lvl4pPr>
      <a:lvl5pPr algn="l" rtl="0" eaLnBrk="0" fontAlgn="base" hangingPunct="0">
        <a:spcBef>
          <a:spcPct val="0"/>
        </a:spcBef>
        <a:spcAft>
          <a:spcPct val="0"/>
        </a:spcAft>
        <a:defRPr sz="4200">
          <a:solidFill>
            <a:schemeClr val="tx2"/>
          </a:solidFill>
          <a:latin typeface="Times New Roman" pitchFamily="64" charset="0"/>
        </a:defRPr>
      </a:lvl5pPr>
      <a:lvl6pPr marL="457200" algn="l" rtl="0" fontAlgn="base">
        <a:spcBef>
          <a:spcPct val="0"/>
        </a:spcBef>
        <a:spcAft>
          <a:spcPct val="0"/>
        </a:spcAft>
        <a:defRPr sz="4200">
          <a:solidFill>
            <a:schemeClr val="tx2"/>
          </a:solidFill>
          <a:latin typeface="Times New Roman" pitchFamily="64" charset="0"/>
        </a:defRPr>
      </a:lvl6pPr>
      <a:lvl7pPr marL="914400" algn="l" rtl="0" fontAlgn="base">
        <a:spcBef>
          <a:spcPct val="0"/>
        </a:spcBef>
        <a:spcAft>
          <a:spcPct val="0"/>
        </a:spcAft>
        <a:defRPr sz="4200">
          <a:solidFill>
            <a:schemeClr val="tx2"/>
          </a:solidFill>
          <a:latin typeface="Times New Roman" pitchFamily="64" charset="0"/>
        </a:defRPr>
      </a:lvl7pPr>
      <a:lvl8pPr marL="1371600" algn="l" rtl="0" fontAlgn="base">
        <a:spcBef>
          <a:spcPct val="0"/>
        </a:spcBef>
        <a:spcAft>
          <a:spcPct val="0"/>
        </a:spcAft>
        <a:defRPr sz="4200">
          <a:solidFill>
            <a:schemeClr val="tx2"/>
          </a:solidFill>
          <a:latin typeface="Times New Roman" pitchFamily="64" charset="0"/>
        </a:defRPr>
      </a:lvl8pPr>
      <a:lvl9pPr marL="1828800" algn="l" rtl="0" fontAlgn="base">
        <a:spcBef>
          <a:spcPct val="0"/>
        </a:spcBef>
        <a:spcAft>
          <a:spcPct val="0"/>
        </a:spcAft>
        <a:defRPr sz="42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64"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64"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64"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64" charset="2"/>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0.wmf"/></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hyperlink" Target="http://www.brabantsdagblad.nl/multimedia/archive/01119/JR-1114_1119562b.jpg"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file:///C:\3.%20LESMATERIAAL\Cursus%20Veilig%20werken%20langs%20de%20weg\Filmpjes\Film%20gein%20verkeersdrempel%20(LINK%20PP).wmv" TargetMode="External"/><Relationship Id="rId10" Type="http://schemas.openxmlformats.org/officeDocument/2006/relationships/hyperlink" Target="file:///C:\3.%20LESMATERIAAL\Cursus%20Veilig%20werken%20langs%20de%20weg\Filmpjes\film%20verplaatsbare%20barri&#235;r%20(LINK%20PP).mp4" TargetMode="External"/><Relationship Id="rId4" Type="http://schemas.openxmlformats.org/officeDocument/2006/relationships/image" Target="../media/image23.jpeg"/><Relationship Id="rId9" Type="http://schemas.openxmlformats.org/officeDocument/2006/relationships/hyperlink" Target="file:///C:\3.%20LESMATERIAAL\Cursus%20Veilig%20werken%20langs%20de%20weg\Filmpjes\film%20Traf-tech%20Mars%20II%20(link%20PP).fl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file:///D:\1.%20AOC-OOST\LESMATERIAAL\Cursus%20Veilig%20werken%20langs%20de%20weg\Diversen\CROW%20Omleidingen%20en%20tijdelijke%20bewegwijzering%20werk%20in%20uitvoering%2096a%2096b%20CROW-publicatie_tcm178-145226.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hyperlink" Target="Filmpjes/Levensgevaarlijk%20wegwerk%20bij%20Boschdijk_(360p).fl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file:///D:\1.%20AOC-OOST\LESMATERIAAL\Cursus%20Veilig%20werken%20langs%20de%20weg\Verkeersborden\publicatie_verkeersborden_en_verkeersregels%20(LINK%20PP).pdf"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63713" y="1052513"/>
            <a:ext cx="7200900" cy="2209800"/>
          </a:xfrm>
        </p:spPr>
        <p:txBody>
          <a:bodyPr/>
          <a:lstStyle/>
          <a:p>
            <a:pPr algn="ctr" eaLnBrk="1" hangingPunct="1"/>
            <a:r>
              <a:rPr lang="nl-NL" sz="2400" b="1" smtClean="0">
                <a:solidFill>
                  <a:srgbClr val="610061"/>
                </a:solidFill>
                <a:latin typeface="Arial" charset="0"/>
              </a:rPr>
              <a:t>CROW, Werk in Uitvoering 96b</a:t>
            </a:r>
            <a:r>
              <a:rPr lang="nl-NL" sz="2400" smtClean="0">
                <a:solidFill>
                  <a:srgbClr val="610061"/>
                </a:solidFill>
                <a:latin typeface="Arial" charset="0"/>
              </a:rPr>
              <a:t/>
            </a:r>
            <a:br>
              <a:rPr lang="nl-NL" sz="2400" smtClean="0">
                <a:solidFill>
                  <a:srgbClr val="610061"/>
                </a:solidFill>
                <a:latin typeface="Arial" charset="0"/>
              </a:rPr>
            </a:br>
            <a:endParaRPr lang="nl-NL" sz="2400" smtClean="0">
              <a:solidFill>
                <a:srgbClr val="610061"/>
              </a:solidFill>
              <a:latin typeface="Arial" charset="0"/>
            </a:endParaRPr>
          </a:p>
        </p:txBody>
      </p:sp>
      <p:sp>
        <p:nvSpPr>
          <p:cNvPr id="4099" name="Rectangle 3"/>
          <p:cNvSpPr>
            <a:spLocks noGrp="1" noChangeArrowheads="1"/>
          </p:cNvSpPr>
          <p:nvPr>
            <p:ph type="subTitle" idx="1"/>
          </p:nvPr>
        </p:nvSpPr>
        <p:spPr>
          <a:xfrm>
            <a:off x="1143000" y="3857625"/>
            <a:ext cx="7429500" cy="1857375"/>
          </a:xfrm>
        </p:spPr>
        <p:txBody>
          <a:bodyPr/>
          <a:lstStyle/>
          <a:p>
            <a:pPr algn="l" eaLnBrk="1" hangingPunct="1">
              <a:buFont typeface="Wingdings" pitchFamily="2" charset="2"/>
              <a:buNone/>
            </a:pPr>
            <a:r>
              <a:rPr lang="nl-NL" sz="5400" b="1" dirty="0" smtClean="0">
                <a:solidFill>
                  <a:srgbClr val="610061"/>
                </a:solidFill>
              </a:rPr>
              <a:t>Veilig werken       langs de weg</a:t>
            </a:r>
            <a:endParaRPr lang="nl-NL" sz="5400" dirty="0" smtClean="0">
              <a:solidFill>
                <a:srgbClr val="610061"/>
              </a:solidFill>
            </a:endParaRPr>
          </a:p>
        </p:txBody>
      </p:sp>
      <p:pic>
        <p:nvPicPr>
          <p:cNvPr id="4100" name="Picture 5" descr="AOC_oost_logo 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44450"/>
            <a:ext cx="647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0" descr="p38_23214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789363"/>
            <a:ext cx="28987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11"/>
          <p:cNvSpPr txBox="1">
            <a:spLocks noChangeArrowheads="1"/>
          </p:cNvSpPr>
          <p:nvPr/>
        </p:nvSpPr>
        <p:spPr bwMode="auto">
          <a:xfrm>
            <a:off x="0" y="6491288"/>
            <a:ext cx="3924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b="1">
                <a:solidFill>
                  <a:srgbClr val="640064"/>
                </a:solidFill>
              </a:rPr>
              <a:t>AOC-Oost, Training en Projecten</a:t>
            </a:r>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endParaRPr lang="nl-NL" sz="2400" smtClean="0">
              <a:solidFill>
                <a:srgbClr val="640064"/>
              </a:solidFill>
            </a:endParaRPr>
          </a:p>
        </p:txBody>
      </p:sp>
      <p:pic>
        <p:nvPicPr>
          <p:cNvPr id="13315"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rgbClr val="610061"/>
                </a:solidFill>
              </a:rPr>
              <a:t>CROW, Werk in Uitvoering 96b ?</a:t>
            </a:r>
          </a:p>
        </p:txBody>
      </p:sp>
      <p:pic>
        <p:nvPicPr>
          <p:cNvPr id="13317" name="Picture 5" descr="IMG_06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628775"/>
            <a:ext cx="61214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547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547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Text Box 5"/>
          <p:cNvSpPr txBox="1">
            <a:spLocks noChangeArrowheads="1"/>
          </p:cNvSpPr>
          <p:nvPr/>
        </p:nvSpPr>
        <p:spPr bwMode="auto">
          <a:xfrm>
            <a:off x="900113" y="6308725"/>
            <a:ext cx="8243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Dit is een goed voorbeeld van een actieraam.</a:t>
            </a:r>
            <a:r>
              <a:rPr lang="nl-NL"/>
              <a:t> </a:t>
            </a:r>
          </a:p>
        </p:txBody>
      </p:sp>
      <p:pic>
        <p:nvPicPr>
          <p:cNvPr id="105478" name="Picture 6" descr="69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628775"/>
            <a:ext cx="35147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7573"/>
                                        </p:tgtEl>
                                        <p:attrNameLst>
                                          <p:attrName>style.visibility</p:attrName>
                                        </p:attrNameLst>
                                      </p:cBhvr>
                                      <p:to>
                                        <p:strVal val="visible"/>
                                      </p:to>
                                    </p:set>
                                    <p:anim calcmode="lin" valueType="num">
                                      <p:cBhvr additive="base">
                                        <p:cTn id="7" dur="500" fill="hold"/>
                                        <p:tgtEl>
                                          <p:spTgt spid="237573"/>
                                        </p:tgtEl>
                                        <p:attrNameLst>
                                          <p:attrName>ppt_x</p:attrName>
                                        </p:attrNameLst>
                                      </p:cBhvr>
                                      <p:tavLst>
                                        <p:tav tm="0">
                                          <p:val>
                                            <p:strVal val="#ppt_x"/>
                                          </p:val>
                                        </p:tav>
                                        <p:tav tm="100000">
                                          <p:val>
                                            <p:strVal val="#ppt_x"/>
                                          </p:val>
                                        </p:tav>
                                      </p:tavLst>
                                    </p:anim>
                                    <p:anim calcmode="lin" valueType="num">
                                      <p:cBhvr additive="base">
                                        <p:cTn id="8" dur="500" fill="hold"/>
                                        <p:tgtEl>
                                          <p:spTgt spid="2375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649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650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descr="Kopie van SW thv BWO Hengel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719263"/>
            <a:ext cx="6421437"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752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752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Dit verkeersbord voldoet niet aan de materiaaleisen die aan verkeersborden worden gesteld. Denk o.a. aan retroreflectie.</a:t>
            </a:r>
          </a:p>
          <a:p>
            <a:pPr eaLnBrk="1" hangingPunct="1"/>
            <a:r>
              <a:rPr lang="nl-NL">
                <a:solidFill>
                  <a:srgbClr val="640064"/>
                </a:solidFill>
              </a:rPr>
              <a:t>Ook de plaatsingshoogte is niet goed: dit moet minimaal 1.20m zijn. </a:t>
            </a:r>
          </a:p>
        </p:txBody>
      </p:sp>
      <p:pic>
        <p:nvPicPr>
          <p:cNvPr id="107526" name="Picture 6" descr="50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7" descr="32_320x2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4056062"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additive="base">
                                        <p:cTn id="7" dur="500" fill="hold"/>
                                        <p:tgtEl>
                                          <p:spTgt spid="238597"/>
                                        </p:tgtEl>
                                        <p:attrNameLst>
                                          <p:attrName>ppt_x</p:attrName>
                                        </p:attrNameLst>
                                      </p:cBhvr>
                                      <p:tavLst>
                                        <p:tav tm="0">
                                          <p:val>
                                            <p:strVal val="#ppt_x"/>
                                          </p:val>
                                        </p:tav>
                                        <p:tav tm="100000">
                                          <p:val>
                                            <p:strVal val="#ppt_x"/>
                                          </p:val>
                                        </p:tav>
                                      </p:tavLst>
                                    </p:anim>
                                    <p:anim calcmode="lin" valueType="num">
                                      <p:cBhvr additive="base">
                                        <p:cTn id="8" dur="500" fill="hold"/>
                                        <p:tgtEl>
                                          <p:spTgt spid="2385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854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854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1" name="Text Box 5"/>
          <p:cNvSpPr txBox="1">
            <a:spLocks noChangeArrowheads="1"/>
          </p:cNvSpPr>
          <p:nvPr/>
        </p:nvSpPr>
        <p:spPr bwMode="auto">
          <a:xfrm>
            <a:off x="900113" y="5392738"/>
            <a:ext cx="82438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Deze borden voldoen niet meer aan de kwaliteitseisen die aan een verkeersbord worden gesteld. Het oppervlak is beschadigd en vuil, de reflectie is daardoor onvoldoende. Met verkeersborden dient voorzichtig te worden omgegaan en ze dienen regelmatig te worden schoongemaakt. </a:t>
            </a:r>
          </a:p>
        </p:txBody>
      </p:sp>
      <p:pic>
        <p:nvPicPr>
          <p:cNvPr id="108550" name="Picture 6" descr="48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628775"/>
            <a:ext cx="5033963"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9621">
                                            <p:txEl>
                                              <p:pRg st="0" end="0"/>
                                            </p:txEl>
                                          </p:spTgt>
                                        </p:tgtEl>
                                        <p:attrNameLst>
                                          <p:attrName>style.visibility</p:attrName>
                                        </p:attrNameLst>
                                      </p:cBhvr>
                                      <p:to>
                                        <p:strVal val="visible"/>
                                      </p:to>
                                    </p:set>
                                    <p:anim calcmode="lin" valueType="num">
                                      <p:cBhvr additive="base">
                                        <p:cTn id="7" dur="500" fill="hold"/>
                                        <p:tgtEl>
                                          <p:spTgt spid="2396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96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957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957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5"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Aan verkeerskegels zijn o.a. eisen gesteld aan de minimale hoogte. De hier gebruikte verkeerskegels voldoen niet aan de minimumhoogte van 0,70m. </a:t>
            </a:r>
          </a:p>
        </p:txBody>
      </p:sp>
      <p:pic>
        <p:nvPicPr>
          <p:cNvPr id="109574" name="Picture 6" descr="90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645"/>
                                        </p:tgtEl>
                                        <p:attrNameLst>
                                          <p:attrName>style.visibility</p:attrName>
                                        </p:attrNameLst>
                                      </p:cBhvr>
                                      <p:to>
                                        <p:strVal val="visible"/>
                                      </p:to>
                                    </p:set>
                                    <p:anim calcmode="lin" valueType="num">
                                      <p:cBhvr additive="base">
                                        <p:cTn id="7" dur="500" fill="hold"/>
                                        <p:tgtEl>
                                          <p:spTgt spid="240645"/>
                                        </p:tgtEl>
                                        <p:attrNameLst>
                                          <p:attrName>ppt_x</p:attrName>
                                        </p:attrNameLst>
                                      </p:cBhvr>
                                      <p:tavLst>
                                        <p:tav tm="0">
                                          <p:val>
                                            <p:strVal val="#ppt_x"/>
                                          </p:val>
                                        </p:tav>
                                        <p:tav tm="100000">
                                          <p:val>
                                            <p:strVal val="#ppt_x"/>
                                          </p:val>
                                        </p:tav>
                                      </p:tavLst>
                                    </p:anim>
                                    <p:anim calcmode="lin" valueType="num">
                                      <p:cBhvr additive="base">
                                        <p:cTn id="8" dur="500" fill="hold"/>
                                        <p:tgtEl>
                                          <p:spTgt spid="2406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1059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059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Het werkvak moet worden gemarkeerd door nulpunten (waarschuwingshekken) en een langsafzetting (verkeerskegels). De verkeerskegels moeten minimaal 70 cm hoog zijn. </a:t>
            </a:r>
          </a:p>
        </p:txBody>
      </p:sp>
      <p:pic>
        <p:nvPicPr>
          <p:cNvPr id="110598" name="Picture 6" descr="86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1669"/>
                                        </p:tgtEl>
                                        <p:attrNameLst>
                                          <p:attrName>style.visibility</p:attrName>
                                        </p:attrNameLst>
                                      </p:cBhvr>
                                      <p:to>
                                        <p:strVal val="visible"/>
                                      </p:to>
                                    </p:set>
                                    <p:anim calcmode="lin" valueType="num">
                                      <p:cBhvr additive="base">
                                        <p:cTn id="7" dur="500" fill="hold"/>
                                        <p:tgtEl>
                                          <p:spTgt spid="241669"/>
                                        </p:tgtEl>
                                        <p:attrNameLst>
                                          <p:attrName>ppt_x</p:attrName>
                                        </p:attrNameLst>
                                      </p:cBhvr>
                                      <p:tavLst>
                                        <p:tav tm="0">
                                          <p:val>
                                            <p:strVal val="#ppt_x"/>
                                          </p:val>
                                        </p:tav>
                                        <p:tav tm="100000">
                                          <p:val>
                                            <p:strVal val="#ppt_x"/>
                                          </p:val>
                                        </p:tav>
                                      </p:tavLst>
                                    </p:anim>
                                    <p:anim calcmode="lin" valueType="num">
                                      <p:cBhvr additive="base">
                                        <p:cTn id="8" dur="500" fill="hold"/>
                                        <p:tgtEl>
                                          <p:spTgt spid="241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161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162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2" descr="D:\1. AOC-OOST\LESMATERIAAL\Cursus Veilig werken langs de weg\situatiefoto's\3TaQU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773238"/>
            <a:ext cx="61214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264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264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C:\Documents and Settings\rmensink\Bureaublad\foto's\Afb0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1628775"/>
            <a:ext cx="6704013"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366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366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descr="D:\1. AOC-OOST\LESMATERIAAL\Cursus Veilig werken langs de weg\situatiefoto's\hoogwerker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700213"/>
            <a:ext cx="3743325"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469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469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2" descr="D:\1. AOC-OOST\LESMATERIAAL\Cursus Veilig werken langs de weg\situatiefoto's\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665288"/>
            <a:ext cx="6670675"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Betrokken partijen bij het uitvoeren </a:t>
            </a:r>
            <a:br>
              <a:rPr lang="nl-NL" sz="3200" b="1" smtClean="0">
                <a:latin typeface="Arial" charset="0"/>
              </a:rPr>
            </a:br>
            <a:r>
              <a:rPr lang="nl-NL" sz="3200" b="1" smtClean="0">
                <a:latin typeface="Arial" charset="0"/>
              </a:rPr>
              <a:t>van wegwerkzaamheden </a:t>
            </a:r>
            <a:r>
              <a:rPr lang="nl-NL" sz="3200" smtClean="0">
                <a:latin typeface="Arial" charset="0"/>
              </a:rPr>
              <a:t>(1)</a:t>
            </a:r>
          </a:p>
        </p:txBody>
      </p:sp>
      <p:sp>
        <p:nvSpPr>
          <p:cNvPr id="14339" name="Rectangle 3"/>
          <p:cNvSpPr>
            <a:spLocks noGrp="1" noChangeArrowheads="1"/>
          </p:cNvSpPr>
          <p:nvPr>
            <p:ph type="body" idx="4294967295"/>
          </p:nvPr>
        </p:nvSpPr>
        <p:spPr>
          <a:xfrm>
            <a:off x="900113" y="1628775"/>
            <a:ext cx="7772400" cy="5229225"/>
          </a:xfrm>
        </p:spPr>
        <p:txBody>
          <a:bodyPr/>
          <a:lstStyle/>
          <a:p>
            <a:pPr eaLnBrk="1" hangingPunct="1">
              <a:spcBef>
                <a:spcPct val="0"/>
              </a:spcBef>
            </a:pPr>
            <a:r>
              <a:rPr lang="nl-NL" sz="2400" smtClean="0">
                <a:solidFill>
                  <a:srgbClr val="610061"/>
                </a:solidFill>
              </a:rPr>
              <a:t>Bij werkzaamheden aan de openbare weg zijn in de meeste gevallen meerdere partijen betrokken</a:t>
            </a:r>
          </a:p>
          <a:p>
            <a:pPr lvl="1" eaLnBrk="1" hangingPunct="1">
              <a:spcBef>
                <a:spcPct val="0"/>
              </a:spcBef>
            </a:pPr>
            <a:r>
              <a:rPr lang="nl-NL" sz="2200" smtClean="0">
                <a:solidFill>
                  <a:srgbClr val="610061"/>
                </a:solidFill>
              </a:rPr>
              <a:t>Je hebt te maken met:</a:t>
            </a:r>
          </a:p>
          <a:p>
            <a:pPr lvl="2" eaLnBrk="1" hangingPunct="1">
              <a:spcBef>
                <a:spcPct val="0"/>
              </a:spcBef>
            </a:pPr>
            <a:r>
              <a:rPr lang="nl-NL" sz="2200" smtClean="0">
                <a:solidFill>
                  <a:srgbClr val="610061"/>
                </a:solidFill>
              </a:rPr>
              <a:t>de opdrachtgever</a:t>
            </a:r>
          </a:p>
          <a:p>
            <a:pPr lvl="2" eaLnBrk="1" hangingPunct="1">
              <a:spcBef>
                <a:spcPct val="0"/>
              </a:spcBef>
            </a:pPr>
            <a:r>
              <a:rPr lang="nl-NL" sz="2200" smtClean="0">
                <a:solidFill>
                  <a:srgbClr val="610061"/>
                </a:solidFill>
              </a:rPr>
              <a:t>de opdrachtnemer(s)</a:t>
            </a:r>
          </a:p>
          <a:p>
            <a:pPr eaLnBrk="1" hangingPunct="1">
              <a:spcBef>
                <a:spcPct val="0"/>
              </a:spcBef>
            </a:pPr>
            <a:endParaRPr lang="nl-NL" sz="2200" smtClean="0">
              <a:solidFill>
                <a:srgbClr val="610061"/>
              </a:solidFill>
            </a:endParaRPr>
          </a:p>
          <a:p>
            <a:pPr eaLnBrk="1" hangingPunct="1">
              <a:spcBef>
                <a:spcPct val="0"/>
              </a:spcBef>
            </a:pPr>
            <a:r>
              <a:rPr lang="nl-NL" sz="2400" smtClean="0">
                <a:solidFill>
                  <a:srgbClr val="610061"/>
                </a:solidFill>
              </a:rPr>
              <a:t>Alle partijen hebben </a:t>
            </a:r>
            <a:r>
              <a:rPr lang="nl-NL" sz="2400" u="sng" smtClean="0">
                <a:solidFill>
                  <a:srgbClr val="610061"/>
                </a:solidFill>
              </a:rPr>
              <a:t>verplichtingen</a:t>
            </a:r>
            <a:r>
              <a:rPr lang="nl-NL" sz="2400" smtClean="0">
                <a:solidFill>
                  <a:srgbClr val="610061"/>
                </a:solidFill>
              </a:rPr>
              <a:t> en </a:t>
            </a:r>
            <a:r>
              <a:rPr lang="nl-NL" sz="2400" u="sng" smtClean="0">
                <a:solidFill>
                  <a:srgbClr val="610061"/>
                </a:solidFill>
              </a:rPr>
              <a:t>verantwoordelijkheden</a:t>
            </a:r>
            <a:r>
              <a:rPr lang="nl-NL" sz="2400" smtClean="0">
                <a:solidFill>
                  <a:srgbClr val="610061"/>
                </a:solidFill>
              </a:rPr>
              <a:t> om de werkzaamheden op veilige wijze uit te laten voeren</a:t>
            </a:r>
          </a:p>
          <a:p>
            <a:pPr eaLnBrk="1" hangingPunct="1">
              <a:spcBef>
                <a:spcPct val="0"/>
              </a:spcBef>
            </a:pPr>
            <a:endParaRPr lang="nl-NL" sz="2400" smtClean="0">
              <a:solidFill>
                <a:srgbClr val="610061"/>
              </a:solidFill>
            </a:endParaRPr>
          </a:p>
          <a:p>
            <a:pPr eaLnBrk="1" hangingPunct="1">
              <a:spcBef>
                <a:spcPct val="0"/>
              </a:spcBef>
            </a:pPr>
            <a:r>
              <a:rPr lang="nl-NL" sz="2400" smtClean="0">
                <a:solidFill>
                  <a:srgbClr val="640064"/>
                </a:solidFill>
              </a:rPr>
              <a:t>De verplichtingen en verantwoordelijkheden zijn onder andere afgeleid uit de Arbo-wet.</a:t>
            </a:r>
            <a:endParaRPr lang="nl-NL" sz="2400" smtClean="0">
              <a:solidFill>
                <a:srgbClr val="610061"/>
              </a:solidFill>
            </a:endParaRPr>
          </a:p>
        </p:txBody>
      </p:sp>
      <p:pic>
        <p:nvPicPr>
          <p:cNvPr id="1434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571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571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2" descr="D:\1. AOC-OOST\LESMATERIAAL\Cursus Veilig werken langs de weg\situatiefoto's\begelei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1700213"/>
            <a:ext cx="668655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673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674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 descr="D:\1. AOC-OOST\LESMATERIAAL\Cursus Veilig werken langs de weg\situatiefoto's\b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28775"/>
            <a:ext cx="7294563"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776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776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2" descr="D:\1. AOC-OOST\LESMATERIAAL\Cursus Veilig werken langs de weg\situatiefoto's\hoogwerk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628775"/>
            <a:ext cx="38369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878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878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2" descr="D:\1. AOC-OOST\LESMATERIAAL\Cursus Veilig werken langs de weg\situatiefoto's\m1cztc9ab8q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700213"/>
            <a:ext cx="6605588"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142875"/>
            <a:ext cx="7772400" cy="1285875"/>
          </a:xfrm>
        </p:spPr>
        <p:txBody>
          <a:bodyPr/>
          <a:lstStyle/>
          <a:p>
            <a:pPr algn="ctr" eaLnBrk="1" hangingPunct="1">
              <a:defRPr/>
            </a:pPr>
            <a:r>
              <a:rPr lang="nl-NL" sz="4000" b="1" dirty="0" smtClean="0">
                <a:latin typeface="+mn-lt"/>
              </a:rPr>
              <a:t>Bedankt</a:t>
            </a:r>
            <a:r>
              <a:rPr lang="en-US" sz="4000" b="1" dirty="0" smtClean="0">
                <a:latin typeface="+mn-lt"/>
              </a:rPr>
              <a:t> voor uw aandacht.</a:t>
            </a:r>
            <a:br>
              <a:rPr lang="en-US" sz="4000" b="1" dirty="0" smtClean="0">
                <a:latin typeface="+mn-lt"/>
              </a:rPr>
            </a:br>
            <a:r>
              <a:rPr lang="en-US" sz="4000" b="1" dirty="0" smtClean="0">
                <a:latin typeface="+mn-lt"/>
              </a:rPr>
              <a:t>Heeft u nog vragen ?</a:t>
            </a:r>
            <a:endParaRPr lang="nl-NL" sz="4000" b="1" dirty="0" smtClean="0"/>
          </a:p>
        </p:txBody>
      </p:sp>
      <p:graphicFrame>
        <p:nvGraphicFramePr>
          <p:cNvPr id="2" name="Object 5"/>
          <p:cNvGraphicFramePr>
            <a:graphicFrameLocks noGrp="1" noChangeAspect="1"/>
          </p:cNvGraphicFramePr>
          <p:nvPr>
            <p:ph idx="1"/>
          </p:nvPr>
        </p:nvGraphicFramePr>
        <p:xfrm>
          <a:off x="2714625" y="1187450"/>
          <a:ext cx="3857625" cy="5629275"/>
        </p:xfrm>
        <a:graphic>
          <a:graphicData uri="http://schemas.openxmlformats.org/presentationml/2006/ole">
            <mc:AlternateContent xmlns:mc="http://schemas.openxmlformats.org/markup-compatibility/2006">
              <mc:Choice xmlns:v="urn:schemas-microsoft-com:vml" Requires="v">
                <p:oleObj spid="_x0000_s1038" name="Clip" r:id="rId3" imgW="3848040" imgH="5478120" progId="">
                  <p:embed/>
                </p:oleObj>
              </mc:Choice>
              <mc:Fallback>
                <p:oleObj name="Clip" r:id="rId3" imgW="3848040" imgH="5478120"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25" y="1187450"/>
                        <a:ext cx="3857625" cy="5629275"/>
                      </a:xfrm>
                      <a:prstGeom prst="rect">
                        <a:avLst/>
                      </a:prstGeom>
                    </p:spPr>
                  </p:pic>
                </p:oleObj>
              </mc:Fallback>
            </mc:AlternateContent>
          </a:graphicData>
        </a:graphic>
      </p:graphicFrame>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nl-NL" sz="3200" b="1" smtClean="0">
                <a:latin typeface="Arial" charset="0"/>
              </a:rPr>
              <a:t>Betrokken partijen bij het uitvoeren </a:t>
            </a:r>
            <a:br>
              <a:rPr lang="nl-NL" sz="3200" b="1" smtClean="0">
                <a:latin typeface="Arial" charset="0"/>
              </a:rPr>
            </a:br>
            <a:r>
              <a:rPr lang="nl-NL" sz="3200" b="1" smtClean="0">
                <a:latin typeface="Arial" charset="0"/>
              </a:rPr>
              <a:t>van wegwerkzaamheden </a:t>
            </a:r>
            <a:r>
              <a:rPr lang="nl-NL" sz="3200" smtClean="0">
                <a:latin typeface="Arial" charset="0"/>
              </a:rPr>
              <a:t>(2)</a:t>
            </a:r>
          </a:p>
        </p:txBody>
      </p:sp>
      <p:sp>
        <p:nvSpPr>
          <p:cNvPr id="165891"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De opdrachtgever</a:t>
            </a:r>
          </a:p>
          <a:p>
            <a:pPr lvl="1" eaLnBrk="1" hangingPunct="1">
              <a:spcBef>
                <a:spcPct val="0"/>
              </a:spcBef>
            </a:pPr>
            <a:r>
              <a:rPr lang="nl-NL" sz="2200" smtClean="0">
                <a:solidFill>
                  <a:srgbClr val="610061"/>
                </a:solidFill>
              </a:rPr>
              <a:t>De opdrachtgever is in de meeste gevallen ook wegbeheerder: …</a:t>
            </a:r>
          </a:p>
          <a:p>
            <a:pPr lvl="2" eaLnBrk="1" hangingPunct="1">
              <a:spcBef>
                <a:spcPct val="0"/>
              </a:spcBef>
            </a:pPr>
            <a:r>
              <a:rPr lang="nl-NL" sz="2200" smtClean="0">
                <a:solidFill>
                  <a:srgbClr val="610061"/>
                </a:solidFill>
              </a:rPr>
              <a:t>Rijkswaterstaat</a:t>
            </a:r>
          </a:p>
          <a:p>
            <a:pPr lvl="2" eaLnBrk="1" hangingPunct="1">
              <a:spcBef>
                <a:spcPct val="0"/>
              </a:spcBef>
            </a:pPr>
            <a:r>
              <a:rPr lang="nl-NL" sz="2200" smtClean="0">
                <a:solidFill>
                  <a:srgbClr val="610061"/>
                </a:solidFill>
              </a:rPr>
              <a:t>Provincie</a:t>
            </a:r>
          </a:p>
          <a:p>
            <a:pPr lvl="2" eaLnBrk="1" hangingPunct="1">
              <a:spcBef>
                <a:spcPct val="0"/>
              </a:spcBef>
            </a:pPr>
            <a:r>
              <a:rPr lang="nl-NL" sz="2200" smtClean="0">
                <a:solidFill>
                  <a:srgbClr val="610061"/>
                </a:solidFill>
              </a:rPr>
              <a:t>Gemeente</a:t>
            </a:r>
          </a:p>
          <a:p>
            <a:pPr lvl="2" eaLnBrk="1" hangingPunct="1">
              <a:spcBef>
                <a:spcPct val="0"/>
              </a:spcBef>
            </a:pPr>
            <a:r>
              <a:rPr lang="nl-NL" sz="2200" smtClean="0">
                <a:solidFill>
                  <a:srgbClr val="610061"/>
                </a:solidFill>
              </a:rPr>
              <a:t>Waterschap</a:t>
            </a:r>
          </a:p>
          <a:p>
            <a:pPr lvl="1" eaLnBrk="1" hangingPunct="1">
              <a:spcBef>
                <a:spcPct val="0"/>
              </a:spcBef>
            </a:pPr>
            <a:endParaRPr lang="nl-NL" sz="2200" smtClean="0">
              <a:solidFill>
                <a:srgbClr val="610061"/>
              </a:solidFill>
            </a:endParaRPr>
          </a:p>
          <a:p>
            <a:pPr eaLnBrk="1" hangingPunct="1">
              <a:spcBef>
                <a:spcPct val="0"/>
              </a:spcBef>
            </a:pPr>
            <a:r>
              <a:rPr lang="nl-NL" sz="2400" smtClean="0">
                <a:solidFill>
                  <a:srgbClr val="610061"/>
                </a:solidFill>
              </a:rPr>
              <a:t>De opdrachtnemer</a:t>
            </a:r>
          </a:p>
          <a:p>
            <a:pPr lvl="1" eaLnBrk="1" hangingPunct="1">
              <a:spcBef>
                <a:spcPct val="0"/>
              </a:spcBef>
            </a:pPr>
            <a:r>
              <a:rPr lang="nl-NL" sz="2200" smtClean="0">
                <a:solidFill>
                  <a:srgbClr val="610061"/>
                </a:solidFill>
              </a:rPr>
              <a:t>Dit is de partij die het werk uitvoert. Dit kan zijn: …</a:t>
            </a:r>
          </a:p>
          <a:p>
            <a:pPr lvl="2" eaLnBrk="1" hangingPunct="1">
              <a:spcBef>
                <a:spcPct val="0"/>
              </a:spcBef>
            </a:pPr>
            <a:r>
              <a:rPr lang="nl-NL" sz="2200" smtClean="0">
                <a:solidFill>
                  <a:srgbClr val="610061"/>
                </a:solidFill>
              </a:rPr>
              <a:t>één aannemer</a:t>
            </a:r>
          </a:p>
          <a:p>
            <a:pPr lvl="2" eaLnBrk="1" hangingPunct="1">
              <a:spcBef>
                <a:spcPct val="0"/>
              </a:spcBef>
            </a:pPr>
            <a:r>
              <a:rPr lang="nl-NL" sz="2200" smtClean="0">
                <a:solidFill>
                  <a:srgbClr val="610061"/>
                </a:solidFill>
              </a:rPr>
              <a:t>meerdere aannemers met onderaannemers</a:t>
            </a:r>
          </a:p>
        </p:txBody>
      </p:sp>
      <p:pic>
        <p:nvPicPr>
          <p:cNvPr id="1536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5891">
                                            <p:txEl>
                                              <p:pRg st="2" end="2"/>
                                            </p:txEl>
                                          </p:spTgt>
                                        </p:tgtEl>
                                        <p:attrNameLst>
                                          <p:attrName>style.visibility</p:attrName>
                                        </p:attrNameLst>
                                      </p:cBhvr>
                                      <p:to>
                                        <p:strVal val="visible"/>
                                      </p:to>
                                    </p:set>
                                    <p:anim calcmode="lin" valueType="num">
                                      <p:cBhvr additive="base">
                                        <p:cTn id="7" dur="2000" fill="hold"/>
                                        <p:tgtEl>
                                          <p:spTgt spid="165891">
                                            <p:txEl>
                                              <p:pRg st="2" end="2"/>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65891">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5891">
                                            <p:txEl>
                                              <p:pRg st="3" end="3"/>
                                            </p:txEl>
                                          </p:spTgt>
                                        </p:tgtEl>
                                        <p:attrNameLst>
                                          <p:attrName>style.visibility</p:attrName>
                                        </p:attrNameLst>
                                      </p:cBhvr>
                                      <p:to>
                                        <p:strVal val="visible"/>
                                      </p:to>
                                    </p:set>
                                    <p:anim calcmode="lin" valueType="num">
                                      <p:cBhvr additive="base">
                                        <p:cTn id="11" dur="2000" fill="hold"/>
                                        <p:tgtEl>
                                          <p:spTgt spid="165891">
                                            <p:txEl>
                                              <p:pRg st="3" end="3"/>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65891">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65891">
                                            <p:txEl>
                                              <p:pRg st="4" end="4"/>
                                            </p:txEl>
                                          </p:spTgt>
                                        </p:tgtEl>
                                        <p:attrNameLst>
                                          <p:attrName>style.visibility</p:attrName>
                                        </p:attrNameLst>
                                      </p:cBhvr>
                                      <p:to>
                                        <p:strVal val="visible"/>
                                      </p:to>
                                    </p:set>
                                    <p:anim calcmode="lin" valueType="num">
                                      <p:cBhvr additive="base">
                                        <p:cTn id="15" dur="2000" fill="hold"/>
                                        <p:tgtEl>
                                          <p:spTgt spid="165891">
                                            <p:txEl>
                                              <p:pRg st="4" end="4"/>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65891">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5891">
                                            <p:txEl>
                                              <p:pRg st="5" end="5"/>
                                            </p:txEl>
                                          </p:spTgt>
                                        </p:tgtEl>
                                        <p:attrNameLst>
                                          <p:attrName>style.visibility</p:attrName>
                                        </p:attrNameLst>
                                      </p:cBhvr>
                                      <p:to>
                                        <p:strVal val="visible"/>
                                      </p:to>
                                    </p:set>
                                    <p:anim calcmode="lin" valueType="num">
                                      <p:cBhvr additive="base">
                                        <p:cTn id="19" dur="2000" fill="hold"/>
                                        <p:tgtEl>
                                          <p:spTgt spid="165891">
                                            <p:txEl>
                                              <p:pRg st="5" end="5"/>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1658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65891">
                                            <p:txEl>
                                              <p:pRg st="9" end="9"/>
                                            </p:txEl>
                                          </p:spTgt>
                                        </p:tgtEl>
                                        <p:attrNameLst>
                                          <p:attrName>style.visibility</p:attrName>
                                        </p:attrNameLst>
                                      </p:cBhvr>
                                      <p:to>
                                        <p:strVal val="visible"/>
                                      </p:to>
                                    </p:set>
                                    <p:anim calcmode="lin" valueType="num">
                                      <p:cBhvr additive="base">
                                        <p:cTn id="25" dur="2000" fill="hold"/>
                                        <p:tgtEl>
                                          <p:spTgt spid="165891">
                                            <p:txEl>
                                              <p:pRg st="9" end="9"/>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165891">
                                            <p:txEl>
                                              <p:pRg st="9" end="9"/>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65891">
                                            <p:txEl>
                                              <p:pRg st="10" end="10"/>
                                            </p:txEl>
                                          </p:spTgt>
                                        </p:tgtEl>
                                        <p:attrNameLst>
                                          <p:attrName>style.visibility</p:attrName>
                                        </p:attrNameLst>
                                      </p:cBhvr>
                                      <p:to>
                                        <p:strVal val="visible"/>
                                      </p:to>
                                    </p:set>
                                    <p:anim calcmode="lin" valueType="num">
                                      <p:cBhvr additive="base">
                                        <p:cTn id="29" dur="2000" fill="hold"/>
                                        <p:tgtEl>
                                          <p:spTgt spid="165891">
                                            <p:txEl>
                                              <p:pRg st="10" end="10"/>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16589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nl-NL" sz="3200" b="1" smtClean="0">
                <a:latin typeface="Arial" charset="0"/>
              </a:rPr>
              <a:t>Betrokken partijen bij het uitvoeren </a:t>
            </a:r>
            <a:br>
              <a:rPr lang="nl-NL" sz="3200" b="1" smtClean="0">
                <a:latin typeface="Arial" charset="0"/>
              </a:rPr>
            </a:br>
            <a:r>
              <a:rPr lang="nl-NL" sz="3200" b="1" smtClean="0">
                <a:latin typeface="Arial" charset="0"/>
              </a:rPr>
              <a:t>van wegwerkzaamheden </a:t>
            </a:r>
            <a:r>
              <a:rPr lang="nl-NL" sz="3200" smtClean="0">
                <a:latin typeface="Arial" charset="0"/>
              </a:rPr>
              <a:t>(3)</a:t>
            </a:r>
          </a:p>
        </p:txBody>
      </p:sp>
      <p:sp>
        <p:nvSpPr>
          <p:cNvPr id="16387"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Samenwerking tussen de vier </a:t>
            </a:r>
            <a:r>
              <a:rPr lang="nl-NL" sz="2400" b="1" smtClean="0">
                <a:solidFill>
                  <a:srgbClr val="610061"/>
                </a:solidFill>
              </a:rPr>
              <a:t>W</a:t>
            </a:r>
            <a:r>
              <a:rPr lang="nl-NL" sz="2400" smtClean="0">
                <a:solidFill>
                  <a:srgbClr val="610061"/>
                </a:solidFill>
              </a:rPr>
              <a:t>’s:</a:t>
            </a:r>
          </a:p>
          <a:p>
            <a:pPr lvl="1" eaLnBrk="1" hangingPunct="1">
              <a:spcBef>
                <a:spcPct val="0"/>
              </a:spcBef>
            </a:pPr>
            <a:r>
              <a:rPr lang="nl-NL" sz="2200" b="1" smtClean="0">
                <a:solidFill>
                  <a:srgbClr val="610061"/>
                </a:solidFill>
              </a:rPr>
              <a:t>W</a:t>
            </a:r>
            <a:r>
              <a:rPr lang="nl-NL" sz="2200" smtClean="0">
                <a:solidFill>
                  <a:srgbClr val="610061"/>
                </a:solidFill>
              </a:rPr>
              <a:t>egbeheerder / opdrachtgever</a:t>
            </a:r>
          </a:p>
          <a:p>
            <a:pPr lvl="2" eaLnBrk="1" hangingPunct="1">
              <a:spcBef>
                <a:spcPct val="0"/>
              </a:spcBef>
            </a:pPr>
            <a:r>
              <a:rPr lang="nl-NL" sz="2000" smtClean="0">
                <a:solidFill>
                  <a:srgbClr val="610061"/>
                </a:solidFill>
              </a:rPr>
              <a:t>verantwoordelijk voor alle verkeersmaatregelen</a:t>
            </a:r>
          </a:p>
          <a:p>
            <a:pPr lvl="2" eaLnBrk="1" hangingPunct="1">
              <a:spcBef>
                <a:spcPct val="0"/>
              </a:spcBef>
            </a:pPr>
            <a:r>
              <a:rPr lang="nl-NL" sz="2000" smtClean="0">
                <a:solidFill>
                  <a:srgbClr val="610061"/>
                </a:solidFill>
              </a:rPr>
              <a:t>Heeft een zorgplicht voor verkeersafwikkeling</a:t>
            </a:r>
          </a:p>
          <a:p>
            <a:pPr lvl="2" eaLnBrk="1" hangingPunct="1">
              <a:spcBef>
                <a:spcPct val="0"/>
              </a:spcBef>
            </a:pPr>
            <a:r>
              <a:rPr lang="nl-NL" sz="2000" smtClean="0">
                <a:solidFill>
                  <a:srgbClr val="610061"/>
                </a:solidFill>
              </a:rPr>
              <a:t>Opstellen communicatieplan en aanwijzen V&amp;G coördinator.</a:t>
            </a:r>
          </a:p>
          <a:p>
            <a:pPr lvl="1" eaLnBrk="1" hangingPunct="1">
              <a:spcBef>
                <a:spcPct val="0"/>
              </a:spcBef>
            </a:pPr>
            <a:r>
              <a:rPr lang="nl-NL" sz="2200" b="1" smtClean="0">
                <a:solidFill>
                  <a:srgbClr val="610061"/>
                </a:solidFill>
              </a:rPr>
              <a:t>W</a:t>
            </a:r>
            <a:r>
              <a:rPr lang="nl-NL" sz="2200" smtClean="0">
                <a:solidFill>
                  <a:srgbClr val="610061"/>
                </a:solidFill>
              </a:rPr>
              <a:t>erkgever / opdrachtnemer</a:t>
            </a:r>
          </a:p>
          <a:p>
            <a:pPr lvl="2" eaLnBrk="1" hangingPunct="1">
              <a:spcBef>
                <a:spcPct val="0"/>
              </a:spcBef>
            </a:pPr>
            <a:r>
              <a:rPr lang="nl-NL" sz="2000" smtClean="0">
                <a:solidFill>
                  <a:srgbClr val="610061"/>
                </a:solidFill>
              </a:rPr>
              <a:t>verplicht om veilige werkplek creëren voor werknemers en derden. </a:t>
            </a:r>
          </a:p>
          <a:p>
            <a:pPr lvl="2" eaLnBrk="1" hangingPunct="1">
              <a:spcBef>
                <a:spcPct val="0"/>
              </a:spcBef>
            </a:pPr>
            <a:r>
              <a:rPr lang="nl-NL" sz="2000" smtClean="0">
                <a:solidFill>
                  <a:srgbClr val="610061"/>
                </a:solidFill>
              </a:rPr>
              <a:t>Verplicht voorlichting te geven. </a:t>
            </a:r>
          </a:p>
          <a:p>
            <a:pPr lvl="2" eaLnBrk="1" hangingPunct="1">
              <a:spcBef>
                <a:spcPct val="0"/>
              </a:spcBef>
            </a:pPr>
            <a:r>
              <a:rPr lang="nl-NL" sz="2000" smtClean="0">
                <a:solidFill>
                  <a:srgbClr val="610061"/>
                </a:solidFill>
              </a:rPr>
              <a:t>Verantwoordelijk voor ARBO-beleid, RIE, PBM, orde, netheid</a:t>
            </a:r>
          </a:p>
          <a:p>
            <a:pPr lvl="1" eaLnBrk="1" hangingPunct="1">
              <a:spcBef>
                <a:spcPct val="0"/>
              </a:spcBef>
            </a:pPr>
            <a:r>
              <a:rPr lang="nl-NL" sz="2200" b="1" smtClean="0">
                <a:solidFill>
                  <a:srgbClr val="610061"/>
                </a:solidFill>
              </a:rPr>
              <a:t>W</a:t>
            </a:r>
            <a:r>
              <a:rPr lang="nl-NL" sz="2200" smtClean="0">
                <a:solidFill>
                  <a:srgbClr val="610061"/>
                </a:solidFill>
              </a:rPr>
              <a:t>erknemer</a:t>
            </a:r>
          </a:p>
          <a:p>
            <a:pPr lvl="2" eaLnBrk="1" hangingPunct="1">
              <a:spcBef>
                <a:spcPct val="0"/>
              </a:spcBef>
            </a:pPr>
            <a:r>
              <a:rPr lang="nl-NL" sz="2000" smtClean="0">
                <a:solidFill>
                  <a:srgbClr val="610061"/>
                </a:solidFill>
              </a:rPr>
              <a:t>leeft instructies na, zo zorgvuldig mogelijk werk uitvoeren</a:t>
            </a:r>
          </a:p>
          <a:p>
            <a:pPr lvl="1" eaLnBrk="1" hangingPunct="1">
              <a:spcBef>
                <a:spcPct val="0"/>
              </a:spcBef>
            </a:pPr>
            <a:r>
              <a:rPr lang="nl-NL" sz="2200" b="1" smtClean="0">
                <a:solidFill>
                  <a:srgbClr val="610061"/>
                </a:solidFill>
              </a:rPr>
              <a:t>W</a:t>
            </a:r>
            <a:r>
              <a:rPr lang="nl-NL" sz="2200" smtClean="0">
                <a:solidFill>
                  <a:srgbClr val="610061"/>
                </a:solidFill>
              </a:rPr>
              <a:t>eggebruiker</a:t>
            </a:r>
          </a:p>
          <a:p>
            <a:pPr lvl="2" eaLnBrk="1" hangingPunct="1">
              <a:spcBef>
                <a:spcPct val="0"/>
              </a:spcBef>
            </a:pPr>
            <a:r>
              <a:rPr lang="nl-NL" sz="2000" smtClean="0">
                <a:solidFill>
                  <a:srgbClr val="610061"/>
                </a:solidFill>
              </a:rPr>
              <a:t>houden aan geldige regels en gedrag aanpassen aan situatie</a:t>
            </a:r>
          </a:p>
          <a:p>
            <a:pPr lvl="1" eaLnBrk="1" hangingPunct="1">
              <a:spcBef>
                <a:spcPct val="0"/>
              </a:spcBef>
            </a:pPr>
            <a:endParaRPr lang="nl-NL" sz="2400" smtClean="0">
              <a:solidFill>
                <a:srgbClr val="610061"/>
              </a:solidFill>
            </a:endParaRPr>
          </a:p>
        </p:txBody>
      </p:sp>
      <p:pic>
        <p:nvPicPr>
          <p:cNvPr id="1638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nl-NL" sz="3200" b="1" smtClean="0">
                <a:latin typeface="Arial" charset="0"/>
              </a:rPr>
              <a:t>Betrokken partijen bij het uitvoeren </a:t>
            </a:r>
            <a:br>
              <a:rPr lang="nl-NL" sz="3200" b="1" smtClean="0">
                <a:latin typeface="Arial" charset="0"/>
              </a:rPr>
            </a:br>
            <a:r>
              <a:rPr lang="nl-NL" sz="3200" b="1" smtClean="0">
                <a:latin typeface="Arial" charset="0"/>
              </a:rPr>
              <a:t>van wegwerkzaamheden </a:t>
            </a:r>
            <a:r>
              <a:rPr lang="nl-NL" sz="3200" smtClean="0">
                <a:latin typeface="Arial" charset="0"/>
              </a:rPr>
              <a:t>(4)</a:t>
            </a:r>
          </a:p>
        </p:txBody>
      </p:sp>
      <p:sp>
        <p:nvSpPr>
          <p:cNvPr id="75779"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Communicatie en overleg</a:t>
            </a:r>
          </a:p>
          <a:p>
            <a:pPr lvl="1" eaLnBrk="1" hangingPunct="1">
              <a:spcBef>
                <a:spcPct val="0"/>
              </a:spcBef>
            </a:pPr>
            <a:r>
              <a:rPr lang="nl-NL" sz="2200" smtClean="0">
                <a:solidFill>
                  <a:srgbClr val="610061"/>
                </a:solidFill>
              </a:rPr>
              <a:t>Bij werk in uitvoering moet er overleg zijn tussen alle partijen. Dit kan door de opdrachtgever zijn vastgelegd in een communicatieplan</a:t>
            </a:r>
          </a:p>
          <a:p>
            <a:pPr lvl="1" eaLnBrk="1" hangingPunct="1">
              <a:spcBef>
                <a:spcPct val="0"/>
              </a:spcBef>
            </a:pPr>
            <a:endParaRPr lang="nl-NL" sz="2100" b="1" smtClean="0"/>
          </a:p>
          <a:p>
            <a:pPr lvl="1" eaLnBrk="1" hangingPunct="1">
              <a:spcBef>
                <a:spcPct val="0"/>
              </a:spcBef>
            </a:pPr>
            <a:r>
              <a:rPr lang="nl-NL" sz="2200" smtClean="0">
                <a:solidFill>
                  <a:srgbClr val="610061"/>
                </a:solidFill>
              </a:rPr>
              <a:t>Via aankondigingsborden of via tv / radio / krant moet de wegbeheerder melding maken van de WIU aan belanghebbenden, zoals o.a.: …</a:t>
            </a:r>
          </a:p>
          <a:p>
            <a:pPr lvl="2" eaLnBrk="1" hangingPunct="1">
              <a:spcBef>
                <a:spcPct val="0"/>
              </a:spcBef>
            </a:pPr>
            <a:r>
              <a:rPr lang="nl-NL" sz="2200" smtClean="0">
                <a:solidFill>
                  <a:srgbClr val="610061"/>
                </a:solidFill>
              </a:rPr>
              <a:t>burgers / wijkbewoners</a:t>
            </a:r>
          </a:p>
          <a:p>
            <a:pPr lvl="2" eaLnBrk="1" hangingPunct="1">
              <a:spcBef>
                <a:spcPct val="0"/>
              </a:spcBef>
            </a:pPr>
            <a:r>
              <a:rPr lang="nl-NL" sz="2200" smtClean="0">
                <a:solidFill>
                  <a:srgbClr val="610061"/>
                </a:solidFill>
              </a:rPr>
              <a:t>politie</a:t>
            </a:r>
          </a:p>
          <a:p>
            <a:pPr lvl="2" eaLnBrk="1" hangingPunct="1">
              <a:spcBef>
                <a:spcPct val="0"/>
              </a:spcBef>
            </a:pPr>
            <a:r>
              <a:rPr lang="nl-NL" sz="2200" smtClean="0">
                <a:solidFill>
                  <a:srgbClr val="610061"/>
                </a:solidFill>
              </a:rPr>
              <a:t>ambulancediensten</a:t>
            </a:r>
          </a:p>
          <a:p>
            <a:pPr lvl="2" eaLnBrk="1" hangingPunct="1">
              <a:spcBef>
                <a:spcPct val="0"/>
              </a:spcBef>
            </a:pPr>
            <a:r>
              <a:rPr lang="nl-NL" sz="2200" smtClean="0">
                <a:solidFill>
                  <a:srgbClr val="610061"/>
                </a:solidFill>
              </a:rPr>
              <a:t>weggebruikers</a:t>
            </a:r>
          </a:p>
          <a:p>
            <a:pPr lvl="2" eaLnBrk="1" hangingPunct="1">
              <a:spcBef>
                <a:spcPct val="0"/>
              </a:spcBef>
            </a:pPr>
            <a:endParaRPr lang="nl-NL" sz="2200" smtClean="0">
              <a:solidFill>
                <a:srgbClr val="610061"/>
              </a:solidFill>
            </a:endParaRPr>
          </a:p>
          <a:p>
            <a:pPr eaLnBrk="1" hangingPunct="1">
              <a:spcBef>
                <a:spcPct val="0"/>
              </a:spcBef>
            </a:pPr>
            <a:endParaRPr lang="nl-NL" sz="2400" smtClean="0">
              <a:solidFill>
                <a:srgbClr val="610061"/>
              </a:solidFill>
            </a:endParaRPr>
          </a:p>
        </p:txBody>
      </p:sp>
      <p:pic>
        <p:nvPicPr>
          <p:cNvPr id="1741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D:\3. AFBEELDINGEN\Plaatjes\ambulance 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4572000"/>
            <a:ext cx="25717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Graspolletj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275" y="6143625"/>
            <a:ext cx="1228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5779">
                                            <p:txEl>
                                              <p:pRg st="4" end="4"/>
                                            </p:txEl>
                                          </p:spTgt>
                                        </p:tgtEl>
                                        <p:attrNameLst>
                                          <p:attrName>style.visibility</p:attrName>
                                        </p:attrNameLst>
                                      </p:cBhvr>
                                      <p:to>
                                        <p:strVal val="visible"/>
                                      </p:to>
                                    </p:set>
                                    <p:anim calcmode="lin" valueType="num">
                                      <p:cBhvr additive="base">
                                        <p:cTn id="7" dur="3000" fill="hold"/>
                                        <p:tgtEl>
                                          <p:spTgt spid="757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7577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779">
                                            <p:txEl>
                                              <p:pRg st="5" end="5"/>
                                            </p:txEl>
                                          </p:spTgt>
                                        </p:tgtEl>
                                        <p:attrNameLst>
                                          <p:attrName>style.visibility</p:attrName>
                                        </p:attrNameLst>
                                      </p:cBhvr>
                                      <p:to>
                                        <p:strVal val="visible"/>
                                      </p:to>
                                    </p:set>
                                    <p:anim calcmode="lin" valueType="num">
                                      <p:cBhvr additive="base">
                                        <p:cTn id="11" dur="3000" fill="hold"/>
                                        <p:tgtEl>
                                          <p:spTgt spid="75779">
                                            <p:txEl>
                                              <p:pRg st="5" end="5"/>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75779">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5779">
                                            <p:txEl>
                                              <p:pRg st="6" end="6"/>
                                            </p:txEl>
                                          </p:spTgt>
                                        </p:tgtEl>
                                        <p:attrNameLst>
                                          <p:attrName>style.visibility</p:attrName>
                                        </p:attrNameLst>
                                      </p:cBhvr>
                                      <p:to>
                                        <p:strVal val="visible"/>
                                      </p:to>
                                    </p:set>
                                    <p:anim calcmode="lin" valueType="num">
                                      <p:cBhvr additive="base">
                                        <p:cTn id="15" dur="3000" fill="hold"/>
                                        <p:tgtEl>
                                          <p:spTgt spid="75779">
                                            <p:txEl>
                                              <p:pRg st="6" end="6"/>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75779">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5779">
                                            <p:txEl>
                                              <p:pRg st="7" end="7"/>
                                            </p:txEl>
                                          </p:spTgt>
                                        </p:tgtEl>
                                        <p:attrNameLst>
                                          <p:attrName>style.visibility</p:attrName>
                                        </p:attrNameLst>
                                      </p:cBhvr>
                                      <p:to>
                                        <p:strVal val="visible"/>
                                      </p:to>
                                    </p:set>
                                    <p:anim calcmode="lin" valueType="num">
                                      <p:cBhvr additive="base">
                                        <p:cTn id="19" dur="3000" fill="hold"/>
                                        <p:tgtEl>
                                          <p:spTgt spid="75779">
                                            <p:txEl>
                                              <p:pRg st="7" end="7"/>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757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nl-NL" sz="3200" b="1" dirty="0" smtClean="0">
                <a:latin typeface="Arial" charset="0"/>
              </a:rPr>
              <a:t>Betrokken partijen bij het uitvoeren </a:t>
            </a:r>
            <a:br>
              <a:rPr lang="nl-NL" sz="3200" b="1" dirty="0" smtClean="0">
                <a:latin typeface="Arial" charset="0"/>
              </a:rPr>
            </a:br>
            <a:r>
              <a:rPr lang="nl-NL" sz="3200" b="1" dirty="0" smtClean="0">
                <a:latin typeface="Arial" charset="0"/>
              </a:rPr>
              <a:t>van wegwerkzaamheden </a:t>
            </a:r>
            <a:r>
              <a:rPr lang="nl-NL" sz="3200" dirty="0" smtClean="0">
                <a:latin typeface="Arial" charset="0"/>
              </a:rPr>
              <a:t>(5)</a:t>
            </a:r>
          </a:p>
        </p:txBody>
      </p:sp>
      <p:sp>
        <p:nvSpPr>
          <p:cNvPr id="18435"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Controle op de uitvoering</a:t>
            </a:r>
          </a:p>
          <a:p>
            <a:pPr lvl="1" eaLnBrk="1" hangingPunct="1">
              <a:spcBef>
                <a:spcPct val="0"/>
              </a:spcBef>
            </a:pPr>
            <a:r>
              <a:rPr lang="nl-NL" sz="2200" smtClean="0">
                <a:solidFill>
                  <a:srgbClr val="610061"/>
                </a:solidFill>
              </a:rPr>
              <a:t>Arbeidsinspectie</a:t>
            </a:r>
          </a:p>
          <a:p>
            <a:pPr lvl="2" eaLnBrk="1" hangingPunct="1">
              <a:spcBef>
                <a:spcPct val="0"/>
              </a:spcBef>
            </a:pPr>
            <a:r>
              <a:rPr lang="nl-NL" sz="2200" smtClean="0">
                <a:solidFill>
                  <a:srgbClr val="610061"/>
                </a:solidFill>
              </a:rPr>
              <a:t>Controleert de gevaren volgens de geldende regelgeving en V&amp;G-plan. </a:t>
            </a:r>
          </a:p>
          <a:p>
            <a:pPr lvl="2" eaLnBrk="1" hangingPunct="1">
              <a:spcBef>
                <a:spcPct val="0"/>
              </a:spcBef>
            </a:pPr>
            <a:r>
              <a:rPr lang="nl-NL" sz="2200" smtClean="0">
                <a:solidFill>
                  <a:srgbClr val="610061"/>
                </a:solidFill>
              </a:rPr>
              <a:t>De inspectie kan het werk stilleggen en sancties uitdelen.</a:t>
            </a:r>
          </a:p>
          <a:p>
            <a:pPr lvl="1" eaLnBrk="1" hangingPunct="1">
              <a:spcBef>
                <a:spcPct val="0"/>
              </a:spcBef>
            </a:pPr>
            <a:r>
              <a:rPr lang="nl-NL" sz="2200" smtClean="0">
                <a:solidFill>
                  <a:srgbClr val="610061"/>
                </a:solidFill>
              </a:rPr>
              <a:t>Politie</a:t>
            </a:r>
          </a:p>
          <a:p>
            <a:pPr lvl="2" eaLnBrk="1" hangingPunct="1">
              <a:spcBef>
                <a:spcPct val="0"/>
              </a:spcBef>
            </a:pPr>
            <a:r>
              <a:rPr lang="nl-NL" sz="2200" smtClean="0">
                <a:solidFill>
                  <a:srgbClr val="610061"/>
                </a:solidFill>
              </a:rPr>
              <a:t>Controleert de algemene verkeersveiligheid</a:t>
            </a:r>
          </a:p>
          <a:p>
            <a:pPr lvl="1" eaLnBrk="1" hangingPunct="1">
              <a:spcBef>
                <a:spcPct val="0"/>
              </a:spcBef>
            </a:pPr>
            <a:endParaRPr lang="nl-NL" sz="2200" smtClean="0">
              <a:solidFill>
                <a:srgbClr val="610061"/>
              </a:solidFill>
            </a:endParaRPr>
          </a:p>
          <a:p>
            <a:pPr eaLnBrk="1" hangingPunct="1">
              <a:spcBef>
                <a:spcPct val="0"/>
              </a:spcBef>
            </a:pPr>
            <a:endParaRPr lang="nl-NL" sz="2400" smtClean="0">
              <a:solidFill>
                <a:srgbClr val="610061"/>
              </a:solidFill>
            </a:endParaRPr>
          </a:p>
        </p:txBody>
      </p:sp>
      <p:pic>
        <p:nvPicPr>
          <p:cNvPr id="1843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F:\imagesCALCVR4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2452">
            <a:off x="5319713" y="4657725"/>
            <a:ext cx="21558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F:\arbeidsinspect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5072063"/>
            <a:ext cx="1897062"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 descr="F:\arbeidsinspecti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97308">
            <a:off x="995363" y="4638675"/>
            <a:ext cx="17176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nl-NL" sz="3200" b="1" dirty="0" err="1" smtClean="0">
                <a:latin typeface="Arial" charset="0"/>
              </a:rPr>
              <a:t>Arbo-verplichtingen</a:t>
            </a:r>
            <a:r>
              <a:rPr lang="nl-NL" sz="3200" b="1" dirty="0" smtClean="0">
                <a:latin typeface="Arial" charset="0"/>
              </a:rPr>
              <a:t>, het </a:t>
            </a:r>
            <a:r>
              <a:rPr lang="nl-NL" sz="3200" b="1" dirty="0" err="1" smtClean="0">
                <a:latin typeface="Arial" charset="0"/>
              </a:rPr>
              <a:t>Veiligheids</a:t>
            </a:r>
            <a:r>
              <a:rPr lang="nl-NL" sz="3200" b="1" dirty="0" smtClean="0">
                <a:latin typeface="Arial" charset="0"/>
              </a:rPr>
              <a:t>- en </a:t>
            </a:r>
            <a:r>
              <a:rPr lang="nl-NL" sz="3200" b="1" dirty="0" err="1" smtClean="0">
                <a:latin typeface="Arial" charset="0"/>
              </a:rPr>
              <a:t>Gezondsheidsplan</a:t>
            </a:r>
            <a:r>
              <a:rPr lang="nl-NL" sz="3200" b="1" dirty="0" smtClean="0">
                <a:latin typeface="Arial" charset="0"/>
              </a:rPr>
              <a:t> </a:t>
            </a:r>
            <a:r>
              <a:rPr lang="nl-NL" sz="3200" dirty="0" smtClean="0">
                <a:latin typeface="Arial" charset="0"/>
              </a:rPr>
              <a:t>(1)</a:t>
            </a:r>
          </a:p>
        </p:txBody>
      </p:sp>
      <p:sp>
        <p:nvSpPr>
          <p:cNvPr id="19459"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In de Arbo-wet zijn verplichtingen opgenomen voor de opdrachtgever en de opdrachtnemer die bij WIU zijn betrokken. Deze verplichtingen zijn uitgewerkt in het Arbo-besluit, 2</a:t>
            </a:r>
            <a:r>
              <a:rPr lang="nl-NL" sz="2400" baseline="30000" smtClean="0">
                <a:solidFill>
                  <a:srgbClr val="610061"/>
                </a:solidFill>
              </a:rPr>
              <a:t>e</a:t>
            </a:r>
            <a:r>
              <a:rPr lang="nl-NL" sz="2400" smtClean="0">
                <a:solidFill>
                  <a:srgbClr val="610061"/>
                </a:solidFill>
              </a:rPr>
              <a:t> hoofdstuk over bouwprocesbepalingen. Deze zijn afkomstig van Europese richtlijnen over veiligheid en gezondheid voor tijdelijke bouwplaatsen.</a:t>
            </a:r>
          </a:p>
          <a:p>
            <a:pPr eaLnBrk="1" hangingPunct="1">
              <a:spcBef>
                <a:spcPct val="0"/>
              </a:spcBef>
            </a:pPr>
            <a:endParaRPr lang="nl-NL" sz="2400" smtClean="0">
              <a:solidFill>
                <a:srgbClr val="610061"/>
              </a:solidFill>
            </a:endParaRPr>
          </a:p>
          <a:p>
            <a:pPr eaLnBrk="1" hangingPunct="1">
              <a:spcBef>
                <a:spcPct val="0"/>
              </a:spcBef>
            </a:pPr>
            <a:r>
              <a:rPr lang="nl-NL" sz="2400" smtClean="0">
                <a:solidFill>
                  <a:srgbClr val="610061"/>
                </a:solidFill>
              </a:rPr>
              <a:t>De opdrachtgever is verplicht al bij het </a:t>
            </a:r>
            <a:r>
              <a:rPr lang="nl-NL" sz="2400" smtClean="0">
                <a:solidFill>
                  <a:srgbClr val="640064"/>
                </a:solidFill>
              </a:rPr>
              <a:t>het ontwerp een Veiligheids- en Gezondheidsplan (V&amp;G-plan) op te stellen met vermelding van de risico’s die aan het werk zijn verbonden. Tevens moeten passende maatregelen worden aangegeven. </a:t>
            </a:r>
            <a:br>
              <a:rPr lang="nl-NL" sz="2400" smtClean="0">
                <a:solidFill>
                  <a:srgbClr val="640064"/>
                </a:solidFill>
              </a:rPr>
            </a:br>
            <a:r>
              <a:rPr lang="nl-NL" sz="2400" smtClean="0">
                <a:solidFill>
                  <a:srgbClr val="640064"/>
                </a:solidFill>
              </a:rPr>
              <a:t>Dit is een zogenaamde V&amp;G-plan ontwerpfase.</a:t>
            </a:r>
            <a:endParaRPr lang="nl-NL" sz="2400" smtClean="0">
              <a:solidFill>
                <a:srgbClr val="610061"/>
              </a:solidFill>
            </a:endParaRPr>
          </a:p>
        </p:txBody>
      </p:sp>
      <p:pic>
        <p:nvPicPr>
          <p:cNvPr id="1946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AutoShape 6"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9462" name="AutoShape 8"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9463" name="AutoShape 10"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9464" name="AutoShape 12"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Arbo-verplichtingen, het Veiligheids- en Gezondsheidsplan </a:t>
            </a:r>
            <a:r>
              <a:rPr lang="nl-NL" sz="3200" smtClean="0">
                <a:latin typeface="Arial" charset="0"/>
              </a:rPr>
              <a:t>(2)</a:t>
            </a:r>
          </a:p>
        </p:txBody>
      </p:sp>
      <p:sp>
        <p:nvSpPr>
          <p:cNvPr id="20483" name="Rectangle 3"/>
          <p:cNvSpPr>
            <a:spLocks noGrp="1" noChangeArrowheads="1"/>
          </p:cNvSpPr>
          <p:nvPr>
            <p:ph type="body" idx="4294967295"/>
          </p:nvPr>
        </p:nvSpPr>
        <p:spPr>
          <a:xfrm>
            <a:off x="900113" y="1628775"/>
            <a:ext cx="8243887" cy="5229225"/>
          </a:xfrm>
        </p:spPr>
        <p:txBody>
          <a:bodyPr/>
          <a:lstStyle/>
          <a:p>
            <a:pPr eaLnBrk="1" hangingPunct="1">
              <a:lnSpc>
                <a:spcPct val="90000"/>
              </a:lnSpc>
              <a:spcBef>
                <a:spcPct val="0"/>
              </a:spcBef>
            </a:pPr>
            <a:r>
              <a:rPr lang="nl-NL" sz="2000" smtClean="0">
                <a:solidFill>
                  <a:srgbClr val="610061"/>
                </a:solidFill>
              </a:rPr>
              <a:t>Dit V&amp;G-plan moet worden overgedragen aan de uitvoerende partij, de aannemer. </a:t>
            </a:r>
          </a:p>
          <a:p>
            <a:pPr eaLnBrk="1" hangingPunct="1">
              <a:lnSpc>
                <a:spcPct val="90000"/>
              </a:lnSpc>
              <a:spcBef>
                <a:spcPct val="0"/>
              </a:spcBef>
            </a:pPr>
            <a:endParaRPr lang="nl-NL" sz="2000" smtClean="0">
              <a:solidFill>
                <a:srgbClr val="640064"/>
              </a:solidFill>
            </a:endParaRPr>
          </a:p>
          <a:p>
            <a:pPr eaLnBrk="1" hangingPunct="1">
              <a:lnSpc>
                <a:spcPct val="90000"/>
              </a:lnSpc>
              <a:spcBef>
                <a:spcPct val="0"/>
              </a:spcBef>
            </a:pPr>
            <a:r>
              <a:rPr lang="nl-NL" sz="2000" smtClean="0">
                <a:solidFill>
                  <a:srgbClr val="640064"/>
                </a:solidFill>
              </a:rPr>
              <a:t>De opdrachtnemer is ook verplicht bij risicovollevolle werkzaamheden een Veiligheids- en Gezondheidsplan voor de uitvoering op te stellen.</a:t>
            </a:r>
            <a:r>
              <a:rPr lang="nl-NL" sz="2000" smtClean="0"/>
              <a:t> </a:t>
            </a:r>
          </a:p>
          <a:p>
            <a:pPr eaLnBrk="1" hangingPunct="1">
              <a:lnSpc>
                <a:spcPct val="90000"/>
              </a:lnSpc>
              <a:spcBef>
                <a:spcPct val="0"/>
              </a:spcBef>
            </a:pPr>
            <a:endParaRPr lang="nl-NL" sz="2000" smtClean="0"/>
          </a:p>
          <a:p>
            <a:pPr algn="ctr" eaLnBrk="1" hangingPunct="1">
              <a:lnSpc>
                <a:spcPct val="90000"/>
              </a:lnSpc>
              <a:spcBef>
                <a:spcPct val="0"/>
              </a:spcBef>
              <a:buFont typeface="Wingdings" pitchFamily="2" charset="2"/>
              <a:buNone/>
            </a:pPr>
            <a:r>
              <a:rPr lang="nl-NL" sz="2000" b="1" smtClean="0">
                <a:solidFill>
                  <a:srgbClr val="FF0000"/>
                </a:solidFill>
              </a:rPr>
              <a:t>WERKEN AAN WEGEN MET VERKEER IS RISICOVOL !</a:t>
            </a:r>
            <a:endParaRPr lang="nl-NL" sz="2000" smtClean="0">
              <a:solidFill>
                <a:srgbClr val="FF0000"/>
              </a:solidFill>
            </a:endParaRPr>
          </a:p>
          <a:p>
            <a:pPr eaLnBrk="1" hangingPunct="1">
              <a:lnSpc>
                <a:spcPct val="90000"/>
              </a:lnSpc>
              <a:spcBef>
                <a:spcPct val="0"/>
              </a:spcBef>
            </a:pPr>
            <a:endParaRPr lang="nl-NL" sz="2000" smtClean="0"/>
          </a:p>
          <a:p>
            <a:pPr eaLnBrk="1" hangingPunct="1">
              <a:lnSpc>
                <a:spcPct val="90000"/>
              </a:lnSpc>
              <a:spcBef>
                <a:spcPct val="0"/>
              </a:spcBef>
            </a:pPr>
            <a:r>
              <a:rPr lang="nl-NL" sz="2000" smtClean="0">
                <a:solidFill>
                  <a:srgbClr val="640064"/>
                </a:solidFill>
              </a:rPr>
              <a:t>In het V&amp;G-plan moet een risico inventarisatie zijn opgenomen.</a:t>
            </a:r>
            <a:br>
              <a:rPr lang="nl-NL" sz="2000" smtClean="0">
                <a:solidFill>
                  <a:srgbClr val="640064"/>
                </a:solidFill>
              </a:rPr>
            </a:br>
            <a:r>
              <a:rPr lang="nl-NL" sz="2000" smtClean="0">
                <a:solidFill>
                  <a:srgbClr val="640064"/>
                </a:solidFill>
              </a:rPr>
              <a:t>In een risico inventarisatie staan alle risico’s en de te nemen maatregelen. </a:t>
            </a:r>
          </a:p>
          <a:p>
            <a:pPr eaLnBrk="1" hangingPunct="1">
              <a:lnSpc>
                <a:spcPct val="90000"/>
              </a:lnSpc>
              <a:spcBef>
                <a:spcPct val="0"/>
              </a:spcBef>
            </a:pPr>
            <a:endParaRPr lang="nl-NL" sz="2000" smtClean="0">
              <a:solidFill>
                <a:srgbClr val="640064"/>
              </a:solidFill>
            </a:endParaRPr>
          </a:p>
          <a:p>
            <a:pPr eaLnBrk="1" hangingPunct="1">
              <a:lnSpc>
                <a:spcPct val="90000"/>
              </a:lnSpc>
              <a:spcBef>
                <a:spcPct val="0"/>
              </a:spcBef>
            </a:pPr>
            <a:r>
              <a:rPr lang="nl-NL" sz="2000" smtClean="0">
                <a:solidFill>
                  <a:srgbClr val="640064"/>
                </a:solidFill>
              </a:rPr>
              <a:t>Bij meerdere aannemers en onderaannemers is de hoofdaannemer verplicht een coördinator aan te stellen.</a:t>
            </a:r>
          </a:p>
          <a:p>
            <a:pPr eaLnBrk="1" hangingPunct="1">
              <a:lnSpc>
                <a:spcPct val="90000"/>
              </a:lnSpc>
              <a:spcBef>
                <a:spcPct val="0"/>
              </a:spcBef>
            </a:pPr>
            <a:endParaRPr lang="nl-NL" sz="2000" smtClean="0">
              <a:solidFill>
                <a:srgbClr val="640064"/>
              </a:solidFill>
            </a:endParaRPr>
          </a:p>
          <a:p>
            <a:pPr eaLnBrk="1" hangingPunct="1">
              <a:lnSpc>
                <a:spcPct val="90000"/>
              </a:lnSpc>
              <a:spcBef>
                <a:spcPct val="0"/>
              </a:spcBef>
            </a:pPr>
            <a:r>
              <a:rPr lang="nl-NL" sz="2000" smtClean="0">
                <a:solidFill>
                  <a:srgbClr val="640064"/>
                </a:solidFill>
              </a:rPr>
              <a:t>De</a:t>
            </a:r>
            <a:r>
              <a:rPr lang="nl-NL" sz="2000" b="1" smtClean="0"/>
              <a:t> </a:t>
            </a:r>
            <a:r>
              <a:rPr lang="nl-NL" sz="2000" smtClean="0">
                <a:solidFill>
                  <a:srgbClr val="640064"/>
                </a:solidFill>
              </a:rPr>
              <a:t>verschillende partijen moeten volgens het </a:t>
            </a:r>
            <a:br>
              <a:rPr lang="nl-NL" sz="2000" smtClean="0">
                <a:solidFill>
                  <a:srgbClr val="640064"/>
                </a:solidFill>
              </a:rPr>
            </a:br>
            <a:r>
              <a:rPr lang="nl-NL" sz="2000" smtClean="0">
                <a:solidFill>
                  <a:srgbClr val="640064"/>
                </a:solidFill>
              </a:rPr>
              <a:t>Arbo-besluit met elkaar samenwerken en overleggen.</a:t>
            </a:r>
          </a:p>
        </p:txBody>
      </p:sp>
      <p:pic>
        <p:nvPicPr>
          <p:cNvPr id="2048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Risico’s en gevaren bij werk in uitvoering WIU </a:t>
            </a:r>
            <a:r>
              <a:rPr lang="nl-NL" sz="3200" smtClean="0">
                <a:latin typeface="Arial" charset="0"/>
              </a:rPr>
              <a:t>(1)</a:t>
            </a:r>
          </a:p>
        </p:txBody>
      </p:sp>
      <p:sp>
        <p:nvSpPr>
          <p:cNvPr id="183299" name="Rectangle 3"/>
          <p:cNvSpPr>
            <a:spLocks noGrp="1" noChangeArrowheads="1"/>
          </p:cNvSpPr>
          <p:nvPr>
            <p:ph type="body" idx="4294967295"/>
          </p:nvPr>
        </p:nvSpPr>
        <p:spPr>
          <a:xfrm>
            <a:off x="900113" y="1628775"/>
            <a:ext cx="8243887" cy="5229225"/>
          </a:xfrm>
        </p:spPr>
        <p:txBody>
          <a:bodyPr/>
          <a:lstStyle/>
          <a:p>
            <a:pPr eaLnBrk="1" hangingPunct="1">
              <a:lnSpc>
                <a:spcPct val="90000"/>
              </a:lnSpc>
              <a:spcBef>
                <a:spcPct val="0"/>
              </a:spcBef>
            </a:pPr>
            <a:r>
              <a:rPr lang="nl-NL" sz="2400" smtClean="0">
                <a:solidFill>
                  <a:srgbClr val="610061"/>
                </a:solidFill>
              </a:rPr>
              <a:t>Het grootste gevaar is </a:t>
            </a:r>
            <a:r>
              <a:rPr lang="nl-NL" sz="2400" b="1" smtClean="0">
                <a:solidFill>
                  <a:schemeClr val="accent2"/>
                </a:solidFill>
              </a:rPr>
              <a:t>a</a:t>
            </a:r>
            <a:r>
              <a:rPr lang="nl-NL" sz="2400" b="1" smtClean="0">
                <a:solidFill>
                  <a:srgbClr val="FF0000"/>
                </a:solidFill>
              </a:rPr>
              <a:t>an</a:t>
            </a:r>
            <a:r>
              <a:rPr lang="nl-NL" sz="2400" b="1" smtClean="0">
                <a:solidFill>
                  <a:schemeClr val="accent2"/>
                </a:solidFill>
              </a:rPr>
              <a:t>rijdingssgevaar</a:t>
            </a:r>
          </a:p>
          <a:p>
            <a:pPr eaLnBrk="1" hangingPunct="1">
              <a:lnSpc>
                <a:spcPct val="90000"/>
              </a:lnSpc>
              <a:spcBef>
                <a:spcPct val="0"/>
              </a:spcBef>
            </a:pPr>
            <a:endParaRPr lang="nl-NL" sz="2400" b="1" smtClean="0">
              <a:solidFill>
                <a:schemeClr val="accent2"/>
              </a:solidFill>
            </a:endParaRPr>
          </a:p>
          <a:p>
            <a:pPr eaLnBrk="1" hangingPunct="1">
              <a:lnSpc>
                <a:spcPct val="90000"/>
              </a:lnSpc>
              <a:spcBef>
                <a:spcPct val="0"/>
              </a:spcBef>
            </a:pPr>
            <a:r>
              <a:rPr lang="nl-NL" sz="2400" smtClean="0">
                <a:solidFill>
                  <a:srgbClr val="610061"/>
                </a:solidFill>
              </a:rPr>
              <a:t>Drie factoren bepalen het risico en het gevaar: …</a:t>
            </a:r>
          </a:p>
          <a:p>
            <a:pPr lvl="1" eaLnBrk="1" hangingPunct="1">
              <a:lnSpc>
                <a:spcPct val="90000"/>
              </a:lnSpc>
              <a:spcBef>
                <a:spcPct val="0"/>
              </a:spcBef>
            </a:pPr>
            <a:r>
              <a:rPr lang="nl-NL" sz="2200" b="1" smtClean="0">
                <a:solidFill>
                  <a:srgbClr val="610061"/>
                </a:solidFill>
              </a:rPr>
              <a:t>De mens</a:t>
            </a:r>
          </a:p>
          <a:p>
            <a:pPr lvl="2" eaLnBrk="1" hangingPunct="1">
              <a:lnSpc>
                <a:spcPct val="90000"/>
              </a:lnSpc>
              <a:spcBef>
                <a:spcPct val="0"/>
              </a:spcBef>
            </a:pPr>
            <a:r>
              <a:rPr lang="nl-NL" sz="2200" smtClean="0">
                <a:solidFill>
                  <a:srgbClr val="640064"/>
                </a:solidFill>
              </a:rPr>
              <a:t>Het reactievermogen van de mens bepaalt hoe snel iemand op een situatie reageert.</a:t>
            </a:r>
          </a:p>
          <a:p>
            <a:pPr lvl="1" eaLnBrk="1" hangingPunct="1">
              <a:lnSpc>
                <a:spcPct val="90000"/>
              </a:lnSpc>
              <a:spcBef>
                <a:spcPct val="0"/>
              </a:spcBef>
            </a:pPr>
            <a:r>
              <a:rPr lang="nl-NL" sz="2200" b="1" smtClean="0">
                <a:solidFill>
                  <a:srgbClr val="610061"/>
                </a:solidFill>
              </a:rPr>
              <a:t>De omgeving</a:t>
            </a:r>
          </a:p>
          <a:p>
            <a:pPr lvl="2" eaLnBrk="1" hangingPunct="1">
              <a:lnSpc>
                <a:spcPct val="90000"/>
              </a:lnSpc>
              <a:spcBef>
                <a:spcPct val="0"/>
              </a:spcBef>
            </a:pPr>
            <a:r>
              <a:rPr lang="nl-NL" sz="2200" smtClean="0">
                <a:solidFill>
                  <a:srgbClr val="640064"/>
                </a:solidFill>
              </a:rPr>
              <a:t>Omgevingsfactoren zijn bijvoorbeeld de weersomstandigheden (mist, regen, gladheid) </a:t>
            </a:r>
          </a:p>
          <a:p>
            <a:pPr lvl="2" eaLnBrk="1" hangingPunct="1">
              <a:lnSpc>
                <a:spcPct val="90000"/>
              </a:lnSpc>
              <a:spcBef>
                <a:spcPct val="0"/>
              </a:spcBef>
              <a:buFont typeface="Wingdings" pitchFamily="2" charset="2"/>
              <a:buNone/>
            </a:pPr>
            <a:r>
              <a:rPr lang="nl-NL" sz="2200" smtClean="0">
                <a:solidFill>
                  <a:srgbClr val="640064"/>
                </a:solidFill>
              </a:rPr>
              <a:t>	of de bochten in de weg.</a:t>
            </a:r>
            <a:endParaRPr lang="nl-NL" sz="2200" smtClean="0">
              <a:solidFill>
                <a:srgbClr val="610061"/>
              </a:solidFill>
            </a:endParaRPr>
          </a:p>
          <a:p>
            <a:pPr lvl="1" eaLnBrk="1" hangingPunct="1">
              <a:lnSpc>
                <a:spcPct val="90000"/>
              </a:lnSpc>
              <a:spcBef>
                <a:spcPct val="0"/>
              </a:spcBef>
            </a:pPr>
            <a:r>
              <a:rPr lang="nl-NL" sz="2200" b="1" smtClean="0">
                <a:solidFill>
                  <a:srgbClr val="610061"/>
                </a:solidFill>
              </a:rPr>
              <a:t>Het voertuig</a:t>
            </a:r>
          </a:p>
          <a:p>
            <a:pPr lvl="2" eaLnBrk="1" hangingPunct="1">
              <a:lnSpc>
                <a:spcPct val="90000"/>
              </a:lnSpc>
              <a:spcBef>
                <a:spcPct val="0"/>
              </a:spcBef>
            </a:pPr>
            <a:r>
              <a:rPr lang="nl-NL" sz="2200" smtClean="0">
                <a:solidFill>
                  <a:srgbClr val="610061"/>
                </a:solidFill>
              </a:rPr>
              <a:t>Fiets of vrachtwagen</a:t>
            </a:r>
          </a:p>
          <a:p>
            <a:pPr lvl="2" eaLnBrk="1" hangingPunct="1">
              <a:lnSpc>
                <a:spcPct val="90000"/>
              </a:lnSpc>
              <a:spcBef>
                <a:spcPct val="0"/>
              </a:spcBef>
            </a:pPr>
            <a:endParaRPr lang="nl-NL" sz="2400" smtClean="0">
              <a:solidFill>
                <a:srgbClr val="610061"/>
              </a:solidFill>
            </a:endParaRPr>
          </a:p>
          <a:p>
            <a:pPr>
              <a:lnSpc>
                <a:spcPct val="90000"/>
              </a:lnSpc>
            </a:pPr>
            <a:r>
              <a:rPr lang="nl-NL" sz="2400" smtClean="0">
                <a:solidFill>
                  <a:srgbClr val="640064"/>
                </a:solidFill>
              </a:rPr>
              <a:t>Bij het inrichten van de wegafzetting moet je rekening houden met deze omgevingsfactoren.</a:t>
            </a:r>
          </a:p>
        </p:txBody>
      </p:sp>
      <p:pic>
        <p:nvPicPr>
          <p:cNvPr id="2150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buienrad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72041">
            <a:off x="7675563" y="4229100"/>
            <a:ext cx="129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83299">
                                            <p:txEl>
                                              <p:pRg st="3" end="3"/>
                                            </p:txEl>
                                          </p:spTgt>
                                        </p:tgtEl>
                                        <p:attrNameLst>
                                          <p:attrName>style.visibility</p:attrName>
                                        </p:attrNameLst>
                                      </p:cBhvr>
                                      <p:to>
                                        <p:strVal val="visible"/>
                                      </p:to>
                                    </p:set>
                                    <p:anim calcmode="lin" valueType="num">
                                      <p:cBhvr additive="base">
                                        <p:cTn id="7" dur="2000" fill="hold"/>
                                        <p:tgtEl>
                                          <p:spTgt spid="183299">
                                            <p:txEl>
                                              <p:pRg st="3" end="3"/>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83299">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3299">
                                            <p:txEl>
                                              <p:pRg st="4" end="4"/>
                                            </p:txEl>
                                          </p:spTgt>
                                        </p:tgtEl>
                                        <p:attrNameLst>
                                          <p:attrName>style.visibility</p:attrName>
                                        </p:attrNameLst>
                                      </p:cBhvr>
                                      <p:to>
                                        <p:strVal val="visible"/>
                                      </p:to>
                                    </p:set>
                                    <p:anim calcmode="lin" valueType="num">
                                      <p:cBhvr additive="base">
                                        <p:cTn id="11" dur="2000" fill="hold"/>
                                        <p:tgtEl>
                                          <p:spTgt spid="183299">
                                            <p:txEl>
                                              <p:pRg st="4" end="4"/>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832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83299">
                                            <p:txEl>
                                              <p:pRg st="5" end="5"/>
                                            </p:txEl>
                                          </p:spTgt>
                                        </p:tgtEl>
                                        <p:attrNameLst>
                                          <p:attrName>style.visibility</p:attrName>
                                        </p:attrNameLst>
                                      </p:cBhvr>
                                      <p:to>
                                        <p:strVal val="visible"/>
                                      </p:to>
                                    </p:set>
                                    <p:anim calcmode="lin" valueType="num">
                                      <p:cBhvr additive="base">
                                        <p:cTn id="17" dur="2000" fill="hold"/>
                                        <p:tgtEl>
                                          <p:spTgt spid="183299">
                                            <p:txEl>
                                              <p:pRg st="5" end="5"/>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83299">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83299">
                                            <p:txEl>
                                              <p:pRg st="6" end="6"/>
                                            </p:txEl>
                                          </p:spTgt>
                                        </p:tgtEl>
                                        <p:attrNameLst>
                                          <p:attrName>style.visibility</p:attrName>
                                        </p:attrNameLst>
                                      </p:cBhvr>
                                      <p:to>
                                        <p:strVal val="visible"/>
                                      </p:to>
                                    </p:set>
                                    <p:anim calcmode="lin" valueType="num">
                                      <p:cBhvr additive="base">
                                        <p:cTn id="21" dur="2000" fill="hold"/>
                                        <p:tgtEl>
                                          <p:spTgt spid="183299">
                                            <p:txEl>
                                              <p:pRg st="6" end="6"/>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183299">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83299">
                                            <p:txEl>
                                              <p:pRg st="7" end="7"/>
                                            </p:txEl>
                                          </p:spTgt>
                                        </p:tgtEl>
                                        <p:attrNameLst>
                                          <p:attrName>style.visibility</p:attrName>
                                        </p:attrNameLst>
                                      </p:cBhvr>
                                      <p:to>
                                        <p:strVal val="visible"/>
                                      </p:to>
                                    </p:set>
                                    <p:anim calcmode="lin" valueType="num">
                                      <p:cBhvr additive="base">
                                        <p:cTn id="25" dur="2000" fill="hold"/>
                                        <p:tgtEl>
                                          <p:spTgt spid="183299">
                                            <p:txEl>
                                              <p:pRg st="7" end="7"/>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1832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83299">
                                            <p:txEl>
                                              <p:pRg st="8" end="8"/>
                                            </p:txEl>
                                          </p:spTgt>
                                        </p:tgtEl>
                                        <p:attrNameLst>
                                          <p:attrName>style.visibility</p:attrName>
                                        </p:attrNameLst>
                                      </p:cBhvr>
                                      <p:to>
                                        <p:strVal val="visible"/>
                                      </p:to>
                                    </p:set>
                                    <p:anim calcmode="lin" valueType="num">
                                      <p:cBhvr additive="base">
                                        <p:cTn id="31" dur="2000" fill="hold"/>
                                        <p:tgtEl>
                                          <p:spTgt spid="183299">
                                            <p:txEl>
                                              <p:pRg st="8" end="8"/>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183299">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83299">
                                            <p:txEl>
                                              <p:pRg st="9" end="9"/>
                                            </p:txEl>
                                          </p:spTgt>
                                        </p:tgtEl>
                                        <p:attrNameLst>
                                          <p:attrName>style.visibility</p:attrName>
                                        </p:attrNameLst>
                                      </p:cBhvr>
                                      <p:to>
                                        <p:strVal val="visible"/>
                                      </p:to>
                                    </p:set>
                                    <p:anim calcmode="lin" valueType="num">
                                      <p:cBhvr additive="base">
                                        <p:cTn id="35" dur="2000" fill="hold"/>
                                        <p:tgtEl>
                                          <p:spTgt spid="183299">
                                            <p:txEl>
                                              <p:pRg st="9" end="9"/>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18329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Risico’s en gevaren bij werk in uitvoering WIU </a:t>
            </a:r>
            <a:r>
              <a:rPr lang="nl-NL" sz="3200" smtClean="0">
                <a:latin typeface="Arial" charset="0"/>
              </a:rPr>
              <a:t>(2)</a:t>
            </a:r>
          </a:p>
        </p:txBody>
      </p:sp>
      <p:sp>
        <p:nvSpPr>
          <p:cNvPr id="22531"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Ongelukken bij wegwerkzaamheden kunnen ook veroorzaakt worden door:</a:t>
            </a:r>
          </a:p>
          <a:p>
            <a:pPr lvl="1" eaLnBrk="1" hangingPunct="1">
              <a:spcBef>
                <a:spcPct val="0"/>
              </a:spcBef>
            </a:pPr>
            <a:r>
              <a:rPr lang="nl-NL" sz="2200" smtClean="0">
                <a:solidFill>
                  <a:srgbClr val="610061"/>
                </a:solidFill>
              </a:rPr>
              <a:t>Aanrijdingen door eigen machines binnen de afzetting</a:t>
            </a:r>
          </a:p>
          <a:p>
            <a:pPr lvl="1" eaLnBrk="1" hangingPunct="1">
              <a:spcBef>
                <a:spcPct val="0"/>
              </a:spcBef>
            </a:pPr>
            <a:r>
              <a:rPr lang="nl-NL" sz="2200" smtClean="0">
                <a:solidFill>
                  <a:srgbClr val="610061"/>
                </a:solidFill>
              </a:rPr>
              <a:t>Werken buiten de afzetting</a:t>
            </a:r>
          </a:p>
          <a:p>
            <a:pPr lvl="1" eaLnBrk="1" hangingPunct="1">
              <a:spcBef>
                <a:spcPct val="0"/>
              </a:spcBef>
            </a:pPr>
            <a:r>
              <a:rPr lang="nl-NL" sz="2200" smtClean="0">
                <a:solidFill>
                  <a:srgbClr val="610061"/>
                </a:solidFill>
              </a:rPr>
              <a:t>Oversteken</a:t>
            </a:r>
          </a:p>
          <a:p>
            <a:pPr lvl="1" eaLnBrk="1" hangingPunct="1">
              <a:spcBef>
                <a:spcPct val="0"/>
              </a:spcBef>
            </a:pPr>
            <a:r>
              <a:rPr lang="nl-NL" sz="2200" smtClean="0">
                <a:solidFill>
                  <a:srgbClr val="610061"/>
                </a:solidFill>
              </a:rPr>
              <a:t>Gebruik van kapot materiaal</a:t>
            </a:r>
          </a:p>
          <a:p>
            <a:pPr lvl="1" eaLnBrk="1" hangingPunct="1">
              <a:spcBef>
                <a:spcPct val="0"/>
              </a:spcBef>
            </a:pPr>
            <a:r>
              <a:rPr lang="nl-NL" sz="2200" smtClean="0">
                <a:solidFill>
                  <a:srgbClr val="610061"/>
                </a:solidFill>
              </a:rPr>
              <a:t>Te dicht achter schrikhek werken</a:t>
            </a:r>
          </a:p>
          <a:p>
            <a:pPr lvl="1" eaLnBrk="1" hangingPunct="1">
              <a:spcBef>
                <a:spcPct val="0"/>
              </a:spcBef>
            </a:pPr>
            <a:r>
              <a:rPr lang="nl-NL" sz="2200" smtClean="0">
                <a:solidFill>
                  <a:srgbClr val="610061"/>
                </a:solidFill>
              </a:rPr>
              <a:t>In of uit het voertuig stappen</a:t>
            </a:r>
          </a:p>
          <a:p>
            <a:pPr eaLnBrk="1" hangingPunct="1">
              <a:spcBef>
                <a:spcPct val="0"/>
              </a:spcBef>
            </a:pPr>
            <a:endParaRPr lang="nl-NL" sz="2400" smtClean="0">
              <a:solidFill>
                <a:srgbClr val="610061"/>
              </a:solidFill>
            </a:endParaRPr>
          </a:p>
          <a:p>
            <a:pPr eaLnBrk="1" hangingPunct="1">
              <a:spcBef>
                <a:spcPct val="0"/>
              </a:spcBef>
            </a:pPr>
            <a:r>
              <a:rPr lang="nl-NL" sz="2400" smtClean="0">
                <a:solidFill>
                  <a:srgbClr val="610061"/>
                </a:solidFill>
              </a:rPr>
              <a:t>Het signaleren en melden van gevaarlijke situaties is verplicht</a:t>
            </a:r>
          </a:p>
          <a:p>
            <a:pPr eaLnBrk="1" hangingPunct="1">
              <a:spcBef>
                <a:spcPct val="0"/>
              </a:spcBef>
            </a:pPr>
            <a:endParaRPr lang="nl-NL" sz="2400" smtClean="0">
              <a:solidFill>
                <a:srgbClr val="610061"/>
              </a:solidFill>
            </a:endParaRPr>
          </a:p>
          <a:p>
            <a:pPr eaLnBrk="1" hangingPunct="1">
              <a:spcBef>
                <a:spcPct val="0"/>
              </a:spcBef>
            </a:pPr>
            <a:r>
              <a:rPr lang="nl-NL" sz="2400" b="1" smtClean="0">
                <a:solidFill>
                  <a:schemeClr val="accent2"/>
                </a:solidFill>
              </a:rPr>
              <a:t>De mentaliteit en het gedrag van de wegwerker heeft een grote invloed op het ontstaan van ongevallen</a:t>
            </a:r>
          </a:p>
        </p:txBody>
      </p:sp>
      <p:pic>
        <p:nvPicPr>
          <p:cNvPr id="2253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277813"/>
            <a:ext cx="7772400" cy="1150937"/>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en-US" sz="3200" b="1" dirty="0" err="1" smtClean="0">
                <a:latin typeface="Arial" charset="0"/>
              </a:rPr>
              <a:t>Kennismaking</a:t>
            </a:r>
            <a:endParaRPr lang="nl-NL" sz="3200" b="1" dirty="0" smtClean="0"/>
          </a:p>
        </p:txBody>
      </p:sp>
      <p:sp>
        <p:nvSpPr>
          <p:cNvPr id="5123" name="Rectangle 3"/>
          <p:cNvSpPr>
            <a:spLocks noGrp="1" noChangeArrowheads="1"/>
          </p:cNvSpPr>
          <p:nvPr>
            <p:ph type="body" idx="1"/>
          </p:nvPr>
        </p:nvSpPr>
        <p:spPr>
          <a:xfrm>
            <a:off x="827088" y="1628775"/>
            <a:ext cx="7772400" cy="4929188"/>
          </a:xfrm>
        </p:spPr>
        <p:txBody>
          <a:bodyPr/>
          <a:lstStyle/>
          <a:p>
            <a:pPr eaLnBrk="1" hangingPunct="1">
              <a:lnSpc>
                <a:spcPct val="150000"/>
              </a:lnSpc>
              <a:buFont typeface="Wingdings" pitchFamily="2" charset="2"/>
              <a:buNone/>
            </a:pPr>
            <a:endParaRPr lang="nl-NL" dirty="0" smtClean="0">
              <a:solidFill>
                <a:srgbClr val="610061"/>
              </a:solidFill>
            </a:endParaRPr>
          </a:p>
          <a:p>
            <a:pPr eaLnBrk="1" hangingPunct="1">
              <a:spcBef>
                <a:spcPct val="0"/>
              </a:spcBef>
              <a:buFont typeface="Wingdings" pitchFamily="2" charset="2"/>
              <a:buNone/>
            </a:pPr>
            <a:r>
              <a:rPr lang="nl-NL" sz="2400" dirty="0" smtClean="0">
                <a:solidFill>
                  <a:srgbClr val="610061"/>
                </a:solidFill>
              </a:rPr>
              <a:t>Robert Mensink</a:t>
            </a:r>
          </a:p>
          <a:p>
            <a:pPr eaLnBrk="1" hangingPunct="1">
              <a:spcBef>
                <a:spcPct val="0"/>
              </a:spcBef>
              <a:buFont typeface="Wingdings" pitchFamily="2" charset="2"/>
              <a:buNone/>
            </a:pPr>
            <a:r>
              <a:rPr lang="nl-NL" sz="2400" dirty="0" smtClean="0">
                <a:solidFill>
                  <a:srgbClr val="610061"/>
                </a:solidFill>
              </a:rPr>
              <a:t>Docent-coach </a:t>
            </a:r>
          </a:p>
          <a:p>
            <a:pPr eaLnBrk="1" hangingPunct="1">
              <a:spcBef>
                <a:spcPct val="0"/>
              </a:spcBef>
              <a:buFont typeface="Wingdings" pitchFamily="2" charset="2"/>
              <a:buNone/>
            </a:pPr>
            <a:r>
              <a:rPr lang="nl-NL" sz="2400" dirty="0" smtClean="0">
                <a:solidFill>
                  <a:srgbClr val="610061"/>
                </a:solidFill>
              </a:rPr>
              <a:t>AOC-Oost Training &amp; Projecten</a:t>
            </a:r>
          </a:p>
        </p:txBody>
      </p:sp>
      <p:pic>
        <p:nvPicPr>
          <p:cNvPr id="5124" name="Picture 6"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2" descr="Kennisma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79863"/>
            <a:ext cx="35052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en-US" sz="3200" b="1" smtClean="0">
                <a:latin typeface="Arial" charset="0"/>
              </a:rPr>
              <a:t>Checklist opdracht </a:t>
            </a:r>
            <a:endParaRPr lang="nl-NL" sz="3200" smtClean="0"/>
          </a:p>
        </p:txBody>
      </p:sp>
      <p:sp>
        <p:nvSpPr>
          <p:cNvPr id="23555" name="Rectangle 3"/>
          <p:cNvSpPr>
            <a:spLocks noGrp="1" noChangeArrowheads="1"/>
          </p:cNvSpPr>
          <p:nvPr>
            <p:ph type="body" idx="4294967295"/>
          </p:nvPr>
        </p:nvSpPr>
        <p:spPr>
          <a:xfrm>
            <a:off x="900113" y="1628775"/>
            <a:ext cx="7775575" cy="5229225"/>
          </a:xfrm>
        </p:spPr>
        <p:txBody>
          <a:bodyPr/>
          <a:lstStyle/>
          <a:p>
            <a:pPr eaLnBrk="1" hangingPunct="1">
              <a:spcBef>
                <a:spcPct val="0"/>
              </a:spcBef>
            </a:pPr>
            <a:r>
              <a:rPr lang="nl-NL" sz="2400" smtClean="0">
                <a:solidFill>
                  <a:srgbClr val="640064"/>
                </a:solidFill>
              </a:rPr>
              <a:t>Benoem per groep:</a:t>
            </a:r>
          </a:p>
          <a:p>
            <a:pPr lvl="1" eaLnBrk="1" hangingPunct="1">
              <a:spcBef>
                <a:spcPct val="0"/>
              </a:spcBef>
            </a:pPr>
            <a:r>
              <a:rPr lang="nl-NL" sz="2200" smtClean="0">
                <a:solidFill>
                  <a:srgbClr val="640064"/>
                </a:solidFill>
              </a:rPr>
              <a:t>5 punten waar je aan moet denken in de voorbereidende fase</a:t>
            </a:r>
          </a:p>
          <a:p>
            <a:pPr lvl="1" eaLnBrk="1" hangingPunct="1">
              <a:spcBef>
                <a:spcPct val="0"/>
              </a:spcBef>
            </a:pPr>
            <a:r>
              <a:rPr lang="nl-NL" sz="2200" smtClean="0">
                <a:solidFill>
                  <a:srgbClr val="640064"/>
                </a:solidFill>
              </a:rPr>
              <a:t>5 punten waar je aan moet denken tijdens de uitvoerende fase</a:t>
            </a:r>
          </a:p>
          <a:p>
            <a:pPr lvl="1" eaLnBrk="1" hangingPunct="1">
              <a:spcBef>
                <a:spcPct val="0"/>
              </a:spcBef>
            </a:pPr>
            <a:r>
              <a:rPr lang="nl-NL" sz="2200" smtClean="0">
                <a:solidFill>
                  <a:srgbClr val="640064"/>
                </a:solidFill>
              </a:rPr>
              <a:t>5 punten waar je aan moet denken tijdens de afsluitende fase</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Ga uit van je eigen ervaring in je dagelijks werk.</a:t>
            </a:r>
          </a:p>
        </p:txBody>
      </p:sp>
      <p:pic>
        <p:nvPicPr>
          <p:cNvPr id="2355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en-US" sz="3200" b="1" smtClean="0">
                <a:latin typeface="Arial" charset="0"/>
              </a:rPr>
              <a:t>Checklist </a:t>
            </a:r>
            <a:br>
              <a:rPr lang="en-US" sz="3200" b="1" smtClean="0">
                <a:latin typeface="Arial" charset="0"/>
              </a:rPr>
            </a:br>
            <a:r>
              <a:rPr lang="en-US" sz="3200" b="1" smtClean="0">
                <a:latin typeface="Arial" charset="0"/>
              </a:rPr>
              <a:t>Voorafgaand aan de werkzaamheden</a:t>
            </a:r>
            <a:endParaRPr lang="nl-NL" sz="3200" smtClean="0"/>
          </a:p>
        </p:txBody>
      </p:sp>
      <p:sp>
        <p:nvSpPr>
          <p:cNvPr id="24579" name="Rectangle 3"/>
          <p:cNvSpPr>
            <a:spLocks noGrp="1" noChangeArrowheads="1"/>
          </p:cNvSpPr>
          <p:nvPr>
            <p:ph type="body" idx="4294967295"/>
          </p:nvPr>
        </p:nvSpPr>
        <p:spPr>
          <a:xfrm>
            <a:off x="900113" y="1628775"/>
            <a:ext cx="7772400" cy="5229225"/>
          </a:xfrm>
        </p:spPr>
        <p:txBody>
          <a:bodyPr/>
          <a:lstStyle/>
          <a:p>
            <a:pPr eaLnBrk="1" hangingPunct="1">
              <a:spcBef>
                <a:spcPct val="0"/>
              </a:spcBef>
            </a:pPr>
            <a:r>
              <a:rPr lang="nl-NL" sz="2400" dirty="0" smtClean="0">
                <a:solidFill>
                  <a:srgbClr val="640064"/>
                </a:solidFill>
              </a:rPr>
              <a:t>Zijn benodigde weggegevens aanwezig?</a:t>
            </a:r>
          </a:p>
          <a:p>
            <a:pPr eaLnBrk="1" hangingPunct="1">
              <a:spcBef>
                <a:spcPct val="0"/>
              </a:spcBef>
            </a:pPr>
            <a:r>
              <a:rPr lang="nl-NL" sz="2400" dirty="0" smtClean="0">
                <a:solidFill>
                  <a:srgbClr val="640064"/>
                </a:solidFill>
              </a:rPr>
              <a:t>Welke borden heb je nodig?</a:t>
            </a:r>
          </a:p>
          <a:p>
            <a:pPr eaLnBrk="1" hangingPunct="1">
              <a:spcBef>
                <a:spcPct val="0"/>
              </a:spcBef>
            </a:pPr>
            <a:r>
              <a:rPr lang="nl-NL" sz="2400" dirty="0" smtClean="0">
                <a:solidFill>
                  <a:srgbClr val="640064"/>
                </a:solidFill>
              </a:rPr>
              <a:t>Welke afzetting moet gemaakt worden?</a:t>
            </a:r>
          </a:p>
          <a:p>
            <a:pPr eaLnBrk="1" hangingPunct="1">
              <a:spcBef>
                <a:spcPct val="0"/>
              </a:spcBef>
            </a:pPr>
            <a:r>
              <a:rPr lang="nl-NL" sz="2400" dirty="0" smtClean="0">
                <a:solidFill>
                  <a:srgbClr val="640064"/>
                </a:solidFill>
              </a:rPr>
              <a:t>Zijn borden schoon en onbeschadigd?</a:t>
            </a:r>
          </a:p>
          <a:p>
            <a:pPr eaLnBrk="1" hangingPunct="1">
              <a:spcBef>
                <a:spcPct val="0"/>
              </a:spcBef>
            </a:pPr>
            <a:r>
              <a:rPr lang="nl-NL" sz="2400" dirty="0" smtClean="0">
                <a:solidFill>
                  <a:srgbClr val="640064"/>
                </a:solidFill>
              </a:rPr>
              <a:t>Zijn benodigde machines goed onderhouden?</a:t>
            </a:r>
          </a:p>
          <a:p>
            <a:pPr eaLnBrk="1" hangingPunct="1">
              <a:spcBef>
                <a:spcPct val="0"/>
              </a:spcBef>
            </a:pPr>
            <a:r>
              <a:rPr lang="nl-NL" sz="2400" dirty="0" smtClean="0">
                <a:solidFill>
                  <a:srgbClr val="640064"/>
                </a:solidFill>
              </a:rPr>
              <a:t>Is er signaalkleding bij de hand?</a:t>
            </a:r>
          </a:p>
          <a:p>
            <a:pPr eaLnBrk="1" hangingPunct="1">
              <a:spcBef>
                <a:spcPct val="0"/>
              </a:spcBef>
            </a:pPr>
            <a:r>
              <a:rPr lang="nl-NL" sz="2400" dirty="0" smtClean="0">
                <a:solidFill>
                  <a:srgbClr val="640064"/>
                </a:solidFill>
              </a:rPr>
              <a:t>Is de wegbeheerder ingelicht?</a:t>
            </a:r>
          </a:p>
          <a:p>
            <a:pPr eaLnBrk="1" hangingPunct="1">
              <a:spcBef>
                <a:spcPct val="0"/>
              </a:spcBef>
            </a:pPr>
            <a:r>
              <a:rPr lang="nl-NL" sz="2400" dirty="0" smtClean="0">
                <a:solidFill>
                  <a:srgbClr val="640064"/>
                </a:solidFill>
              </a:rPr>
              <a:t>Zijn ambulancediensten ingelicht?</a:t>
            </a:r>
          </a:p>
          <a:p>
            <a:pPr eaLnBrk="1" hangingPunct="1">
              <a:spcBef>
                <a:spcPct val="0"/>
              </a:spcBef>
            </a:pPr>
            <a:r>
              <a:rPr lang="nl-NL" sz="2400" dirty="0" smtClean="0">
                <a:solidFill>
                  <a:srgbClr val="640064"/>
                </a:solidFill>
              </a:rPr>
              <a:t>Wie heeft de eindverantwoording?</a:t>
            </a:r>
          </a:p>
          <a:p>
            <a:pPr eaLnBrk="1" hangingPunct="1">
              <a:spcBef>
                <a:spcPct val="0"/>
              </a:spcBef>
            </a:pPr>
            <a:r>
              <a:rPr lang="nl-NL" sz="2400" dirty="0" smtClean="0">
                <a:solidFill>
                  <a:srgbClr val="640064"/>
                </a:solidFill>
              </a:rPr>
              <a:t>Duidelijke taakverdeling </a:t>
            </a:r>
            <a:r>
              <a:rPr lang="nl-NL" sz="2400" dirty="0" err="1" smtClean="0">
                <a:solidFill>
                  <a:srgbClr val="640064"/>
                </a:solidFill>
              </a:rPr>
              <a:t>ivm</a:t>
            </a:r>
            <a:r>
              <a:rPr lang="nl-NL" sz="2400" dirty="0" smtClean="0">
                <a:solidFill>
                  <a:srgbClr val="640064"/>
                </a:solidFill>
              </a:rPr>
              <a:t> calamiteiten?</a:t>
            </a:r>
          </a:p>
          <a:p>
            <a:pPr eaLnBrk="1" hangingPunct="1">
              <a:spcBef>
                <a:spcPct val="0"/>
              </a:spcBef>
            </a:pPr>
            <a:r>
              <a:rPr lang="nl-NL" sz="2400" dirty="0" smtClean="0">
                <a:solidFill>
                  <a:srgbClr val="640064"/>
                </a:solidFill>
              </a:rPr>
              <a:t>Wat is de weersverwachting?</a:t>
            </a:r>
          </a:p>
          <a:p>
            <a:pPr eaLnBrk="1" hangingPunct="1">
              <a:spcBef>
                <a:spcPct val="0"/>
              </a:spcBef>
            </a:pPr>
            <a:r>
              <a:rPr lang="nl-NL" sz="2400" dirty="0" err="1" smtClean="0">
                <a:solidFill>
                  <a:srgbClr val="640064"/>
                </a:solidFill>
              </a:rPr>
              <a:t>Ev</a:t>
            </a:r>
            <a:r>
              <a:rPr lang="nl-NL" sz="2400" smtClean="0">
                <a:solidFill>
                  <a:srgbClr val="640064"/>
                </a:solidFill>
              </a:rPr>
              <a:t> RIE</a:t>
            </a:r>
          </a:p>
        </p:txBody>
      </p:sp>
      <p:pic>
        <p:nvPicPr>
          <p:cNvPr id="2458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en-US" sz="3200" b="1" smtClean="0">
                <a:latin typeface="Arial" charset="0"/>
              </a:rPr>
              <a:t>Checklist </a:t>
            </a:r>
            <a:br>
              <a:rPr lang="en-US" sz="3200" b="1" smtClean="0">
                <a:latin typeface="Arial" charset="0"/>
              </a:rPr>
            </a:br>
            <a:r>
              <a:rPr lang="en-US" sz="3200" b="1" smtClean="0">
                <a:latin typeface="Arial" charset="0"/>
              </a:rPr>
              <a:t>Tijdens de werkzaamheden</a:t>
            </a:r>
            <a:endParaRPr lang="nl-NL" sz="3200" smtClean="0"/>
          </a:p>
        </p:txBody>
      </p:sp>
      <p:sp>
        <p:nvSpPr>
          <p:cNvPr id="25603" name="Rectangle 3"/>
          <p:cNvSpPr>
            <a:spLocks noGrp="1" noChangeArrowheads="1"/>
          </p:cNvSpPr>
          <p:nvPr>
            <p:ph type="body" idx="4294967295"/>
          </p:nvPr>
        </p:nvSpPr>
        <p:spPr>
          <a:xfrm>
            <a:off x="928688" y="1628775"/>
            <a:ext cx="7772400" cy="5229225"/>
          </a:xfrm>
        </p:spPr>
        <p:txBody>
          <a:bodyPr/>
          <a:lstStyle/>
          <a:p>
            <a:pPr eaLnBrk="1" hangingPunct="1">
              <a:spcBef>
                <a:spcPct val="0"/>
              </a:spcBef>
            </a:pPr>
            <a:r>
              <a:rPr lang="nl-NL" sz="2400" smtClean="0">
                <a:solidFill>
                  <a:srgbClr val="640064"/>
                </a:solidFill>
              </a:rPr>
              <a:t>Is de werkplek op juiste wijze ingericht?</a:t>
            </a:r>
          </a:p>
          <a:p>
            <a:pPr eaLnBrk="1" hangingPunct="1">
              <a:spcBef>
                <a:spcPct val="0"/>
              </a:spcBef>
            </a:pPr>
            <a:r>
              <a:rPr lang="nl-NL" sz="2400" smtClean="0">
                <a:solidFill>
                  <a:srgbClr val="640064"/>
                </a:solidFill>
              </a:rPr>
              <a:t>Buitenste borden als eerste in juiste positie?</a:t>
            </a:r>
          </a:p>
          <a:p>
            <a:pPr eaLnBrk="1" hangingPunct="1">
              <a:spcBef>
                <a:spcPct val="0"/>
              </a:spcBef>
            </a:pPr>
            <a:r>
              <a:rPr lang="nl-NL" sz="2400" smtClean="0">
                <a:solidFill>
                  <a:srgbClr val="640064"/>
                </a:solidFill>
              </a:rPr>
              <a:t>Zijn veiligheidsmaatregelen op voldoende afstand geplaatst?</a:t>
            </a:r>
          </a:p>
          <a:p>
            <a:pPr eaLnBrk="1" hangingPunct="1">
              <a:spcBef>
                <a:spcPct val="0"/>
              </a:spcBef>
            </a:pPr>
            <a:r>
              <a:rPr lang="nl-NL" sz="2400" smtClean="0">
                <a:solidFill>
                  <a:srgbClr val="640064"/>
                </a:solidFill>
              </a:rPr>
              <a:t>Is alles zichtbaar?</a:t>
            </a:r>
          </a:p>
          <a:p>
            <a:pPr eaLnBrk="1" hangingPunct="1">
              <a:spcBef>
                <a:spcPct val="0"/>
              </a:spcBef>
            </a:pPr>
            <a:r>
              <a:rPr lang="nl-NL" sz="2400" smtClean="0">
                <a:solidFill>
                  <a:srgbClr val="640064"/>
                </a:solidFill>
              </a:rPr>
              <a:t>Blijvende controle van bebordingen en bebakening!</a:t>
            </a:r>
          </a:p>
        </p:txBody>
      </p:sp>
      <p:pic>
        <p:nvPicPr>
          <p:cNvPr id="2560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http://blogsimages.skynet.be/images_v2/002/545/386/20080415/dyn002_original_227_227_gif_2545386_43c9052c05ad1ec66bdd715260916ff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4000500"/>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en-US" sz="3200" b="1" smtClean="0">
                <a:latin typeface="Arial" charset="0"/>
              </a:rPr>
              <a:t>Checklist </a:t>
            </a:r>
            <a:br>
              <a:rPr lang="en-US" sz="3200" b="1" smtClean="0">
                <a:latin typeface="Arial" charset="0"/>
              </a:rPr>
            </a:br>
            <a:r>
              <a:rPr lang="en-US" sz="3200" b="1" smtClean="0">
                <a:latin typeface="Arial" charset="0"/>
              </a:rPr>
              <a:t>Na de werkzaamheden</a:t>
            </a:r>
            <a:endParaRPr lang="nl-NL" sz="3200" smtClean="0"/>
          </a:p>
        </p:txBody>
      </p:sp>
      <p:sp>
        <p:nvSpPr>
          <p:cNvPr id="26627" name="Rectangle 3"/>
          <p:cNvSpPr>
            <a:spLocks noGrp="1" noChangeArrowheads="1"/>
          </p:cNvSpPr>
          <p:nvPr>
            <p:ph type="body" idx="4294967295"/>
          </p:nvPr>
        </p:nvSpPr>
        <p:spPr>
          <a:xfrm>
            <a:off x="900113" y="1628775"/>
            <a:ext cx="7772400" cy="5229225"/>
          </a:xfrm>
        </p:spPr>
        <p:txBody>
          <a:bodyPr/>
          <a:lstStyle/>
          <a:p>
            <a:pPr eaLnBrk="1" hangingPunct="1">
              <a:spcBef>
                <a:spcPct val="0"/>
              </a:spcBef>
            </a:pPr>
            <a:r>
              <a:rPr lang="nl-NL" sz="2400" smtClean="0">
                <a:solidFill>
                  <a:srgbClr val="640064"/>
                </a:solidFill>
              </a:rPr>
              <a:t>Is de werkplek opgeruimd? </a:t>
            </a:r>
          </a:p>
          <a:p>
            <a:pPr eaLnBrk="1" hangingPunct="1">
              <a:spcBef>
                <a:spcPct val="0"/>
              </a:spcBef>
            </a:pPr>
            <a:r>
              <a:rPr lang="nl-NL" sz="2400" smtClean="0">
                <a:solidFill>
                  <a:srgbClr val="640064"/>
                </a:solidFill>
              </a:rPr>
              <a:t>Is de rijbaan schoon?</a:t>
            </a:r>
          </a:p>
          <a:p>
            <a:pPr eaLnBrk="1" hangingPunct="1">
              <a:spcBef>
                <a:spcPct val="0"/>
              </a:spcBef>
            </a:pPr>
            <a:r>
              <a:rPr lang="nl-NL" sz="2400" smtClean="0">
                <a:solidFill>
                  <a:srgbClr val="640064"/>
                </a:solidFill>
              </a:rPr>
              <a:t>Zijn borden van binnen naar buiten verwijderd?</a:t>
            </a:r>
          </a:p>
          <a:p>
            <a:pPr eaLnBrk="1" hangingPunct="1">
              <a:spcBef>
                <a:spcPct val="0"/>
              </a:spcBef>
            </a:pPr>
            <a:r>
              <a:rPr lang="nl-NL" sz="2400" smtClean="0">
                <a:solidFill>
                  <a:srgbClr val="640064"/>
                </a:solidFill>
              </a:rPr>
              <a:t>Werk niet klaar: alle bebording met gezicht naar buiten?</a:t>
            </a:r>
          </a:p>
          <a:p>
            <a:pPr eaLnBrk="1" hangingPunct="1">
              <a:spcBef>
                <a:spcPct val="0"/>
              </a:spcBef>
            </a:pPr>
            <a:r>
              <a:rPr lang="nl-NL" sz="2400" smtClean="0">
                <a:solidFill>
                  <a:srgbClr val="640064"/>
                </a:solidFill>
              </a:rPr>
              <a:t>Aanbrengen obstakellampen nodig?</a:t>
            </a:r>
          </a:p>
          <a:p>
            <a:pPr eaLnBrk="1" hangingPunct="1">
              <a:spcBef>
                <a:spcPct val="0"/>
              </a:spcBef>
            </a:pPr>
            <a:r>
              <a:rPr lang="nl-NL" sz="2400" smtClean="0">
                <a:solidFill>
                  <a:srgbClr val="640064"/>
                </a:solidFill>
              </a:rPr>
              <a:t>Evaluatie van het werk</a:t>
            </a:r>
          </a:p>
          <a:p>
            <a:pPr eaLnBrk="1" hangingPunct="1">
              <a:spcBef>
                <a:spcPct val="0"/>
              </a:spcBef>
            </a:pPr>
            <a:endParaRPr lang="nl-NL" sz="2400" smtClean="0">
              <a:solidFill>
                <a:srgbClr val="640064"/>
              </a:solidFill>
            </a:endParaRPr>
          </a:p>
          <a:p>
            <a:pPr eaLnBrk="1" hangingPunct="1">
              <a:spcBef>
                <a:spcPct val="0"/>
              </a:spcBef>
            </a:pPr>
            <a:endParaRPr lang="nl-NL" sz="2400" smtClean="0">
              <a:solidFill>
                <a:srgbClr val="640064"/>
              </a:solidFill>
            </a:endParaRPr>
          </a:p>
        </p:txBody>
      </p:sp>
      <p:pic>
        <p:nvPicPr>
          <p:cNvPr id="2662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http://www.trip-co.nl/easythumbs/show_image.php?filename=../upload/1.1000.jpg&amp;width=200&amp;height=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4429125"/>
            <a:ext cx="22145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1. De voorbereiding </a:t>
            </a:r>
            <a:r>
              <a:rPr lang="nl-NL" sz="3200" dirty="0" smtClean="0">
                <a:latin typeface="Arial" charset="0"/>
              </a:rPr>
              <a:t>(1)</a:t>
            </a:r>
          </a:p>
        </p:txBody>
      </p:sp>
      <p:sp>
        <p:nvSpPr>
          <p:cNvPr id="27651"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Wegwerkzaamheden kunnen in drie fasen worden ingedeeld</a:t>
            </a:r>
          </a:p>
          <a:p>
            <a:pPr lvl="1" eaLnBrk="1" hangingPunct="1">
              <a:spcBef>
                <a:spcPct val="0"/>
              </a:spcBef>
            </a:pPr>
            <a:r>
              <a:rPr lang="nl-NL" sz="2200" smtClean="0">
                <a:solidFill>
                  <a:srgbClr val="610061"/>
                </a:solidFill>
              </a:rPr>
              <a:t>Het opbouwen van de werkplek</a:t>
            </a:r>
          </a:p>
          <a:p>
            <a:pPr lvl="1" eaLnBrk="1" hangingPunct="1">
              <a:spcBef>
                <a:spcPct val="0"/>
              </a:spcBef>
            </a:pPr>
            <a:r>
              <a:rPr lang="nl-NL" sz="2200" smtClean="0">
                <a:solidFill>
                  <a:srgbClr val="610061"/>
                </a:solidFill>
              </a:rPr>
              <a:t>Het uitvoeren van de feitelijke werkzaamheden</a:t>
            </a:r>
          </a:p>
          <a:p>
            <a:pPr lvl="1" eaLnBrk="1" hangingPunct="1">
              <a:spcBef>
                <a:spcPct val="0"/>
              </a:spcBef>
            </a:pPr>
            <a:r>
              <a:rPr lang="nl-NL" sz="2200" smtClean="0">
                <a:solidFill>
                  <a:srgbClr val="610061"/>
                </a:solidFill>
              </a:rPr>
              <a:t>Het verwijderen van het afzettingsmateriaal</a:t>
            </a:r>
          </a:p>
          <a:p>
            <a:pPr lvl="1" eaLnBrk="1" hangingPunct="1">
              <a:spcBef>
                <a:spcPct val="0"/>
              </a:spcBef>
            </a:pPr>
            <a:endParaRPr lang="nl-NL" sz="2200" smtClean="0">
              <a:solidFill>
                <a:srgbClr val="610061"/>
              </a:solidFill>
            </a:endParaRPr>
          </a:p>
          <a:p>
            <a:pPr lvl="1" eaLnBrk="1" hangingPunct="1">
              <a:spcBef>
                <a:spcPct val="0"/>
              </a:spcBef>
              <a:buFont typeface="Wingdings" pitchFamily="2" charset="2"/>
              <a:buNone/>
            </a:pPr>
            <a:r>
              <a:rPr lang="nl-NL" sz="2400" b="1" smtClean="0">
                <a:solidFill>
                  <a:schemeClr val="accent2"/>
                </a:solidFill>
              </a:rPr>
              <a:t>Al deze fasen vragen een grondige voorbereiding</a:t>
            </a:r>
          </a:p>
          <a:p>
            <a:pPr eaLnBrk="1" hangingPunct="1">
              <a:spcBef>
                <a:spcPct val="0"/>
              </a:spcBef>
            </a:pPr>
            <a:endParaRPr lang="nl-NL" sz="2400" smtClean="0">
              <a:solidFill>
                <a:schemeClr val="accent2"/>
              </a:solidFill>
            </a:endParaRPr>
          </a:p>
          <a:p>
            <a:pPr eaLnBrk="1" hangingPunct="1">
              <a:spcBef>
                <a:spcPct val="0"/>
              </a:spcBef>
            </a:pPr>
            <a:r>
              <a:rPr lang="nl-NL" sz="2400" smtClean="0">
                <a:solidFill>
                  <a:srgbClr val="640064"/>
                </a:solidFill>
              </a:rPr>
              <a:t>Een belangrijk onderdeel van deze voorbereiding is voorlichting en onderricht. </a:t>
            </a:r>
            <a:br>
              <a:rPr lang="nl-NL" sz="2400" smtClean="0">
                <a:solidFill>
                  <a:srgbClr val="640064"/>
                </a:solidFill>
              </a:rPr>
            </a:br>
            <a:r>
              <a:rPr lang="nl-NL" sz="2400" smtClean="0">
                <a:solidFill>
                  <a:srgbClr val="640064"/>
                </a:solidFill>
              </a:rPr>
              <a:t>De wegwerker moet van tevoren worden ingelicht over de werkzaamheden, de risico’s en de te nemen maatregelen.</a:t>
            </a:r>
          </a:p>
        </p:txBody>
      </p:sp>
      <p:pic>
        <p:nvPicPr>
          <p:cNvPr id="2765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Het verminderen van risico’s </a:t>
            </a:r>
            <a:br>
              <a:rPr lang="nl-NL" sz="3200" b="1" smtClean="0">
                <a:latin typeface="Arial" charset="0"/>
              </a:rPr>
            </a:br>
            <a:r>
              <a:rPr lang="nl-NL" sz="3200" b="1" smtClean="0">
                <a:latin typeface="Arial" charset="0"/>
              </a:rPr>
              <a:t>1. De voorbereiding </a:t>
            </a:r>
            <a:r>
              <a:rPr lang="nl-NL" sz="3200" smtClean="0">
                <a:latin typeface="Arial" charset="0"/>
              </a:rPr>
              <a:t>(2)</a:t>
            </a:r>
          </a:p>
        </p:txBody>
      </p:sp>
      <p:sp>
        <p:nvSpPr>
          <p:cNvPr id="28675"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10061"/>
                </a:solidFill>
              </a:rPr>
              <a:t>Informaties over de risico’s en te nemen maatregelen zijn te vinden in de risico-evaluatie ofwel RIE</a:t>
            </a:r>
          </a:p>
          <a:p>
            <a:r>
              <a:rPr lang="nl-NL" sz="2400" smtClean="0">
                <a:solidFill>
                  <a:srgbClr val="640064"/>
                </a:solidFill>
              </a:rPr>
              <a:t>Een calamiteitenplan geeft aan hoe je moet handelen bij ongelukken.</a:t>
            </a:r>
          </a:p>
          <a:p>
            <a:r>
              <a:rPr lang="nl-NL" sz="2400" smtClean="0">
                <a:solidFill>
                  <a:srgbClr val="640064"/>
                </a:solidFill>
              </a:rPr>
              <a:t>Bij een goede voorbereiding hoort ook nog </a:t>
            </a:r>
          </a:p>
          <a:p>
            <a:pPr>
              <a:buFont typeface="Wingdings" pitchFamily="2" charset="2"/>
              <a:buNone/>
            </a:pPr>
            <a:r>
              <a:rPr lang="nl-NL" sz="2400" smtClean="0">
                <a:solidFill>
                  <a:srgbClr val="640064"/>
                </a:solidFill>
              </a:rPr>
              <a:t>	de controle van het materiaal / materieel.</a:t>
            </a:r>
          </a:p>
          <a:p>
            <a:r>
              <a:rPr lang="nl-NL" sz="2400" smtClean="0">
                <a:solidFill>
                  <a:srgbClr val="640064"/>
                </a:solidFill>
              </a:rPr>
              <a:t>De controle kan worden uitgevoerd aan de </a:t>
            </a:r>
          </a:p>
          <a:p>
            <a:pPr>
              <a:buFont typeface="Wingdings" pitchFamily="2" charset="2"/>
              <a:buNone/>
            </a:pPr>
            <a:r>
              <a:rPr lang="nl-NL" sz="2400" smtClean="0">
                <a:solidFill>
                  <a:srgbClr val="640064"/>
                </a:solidFill>
              </a:rPr>
              <a:t>	hand van een inspectielijst of checklijst</a:t>
            </a:r>
          </a:p>
          <a:p>
            <a:r>
              <a:rPr lang="nl-NL" sz="2400" smtClean="0">
                <a:solidFill>
                  <a:srgbClr val="640064"/>
                </a:solidFill>
              </a:rPr>
              <a:t>De werktekening geeft aan op welke wijze verkeersmaatregelen moeten worden genomen. Bereid je voor door de werktekening te bestuderen.</a:t>
            </a:r>
          </a:p>
        </p:txBody>
      </p:sp>
      <p:pic>
        <p:nvPicPr>
          <p:cNvPr id="2867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checklis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6657">
            <a:off x="7451725" y="3141663"/>
            <a:ext cx="140335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Het verminderen van risico’s </a:t>
            </a:r>
            <a:br>
              <a:rPr lang="nl-NL" sz="3200" b="1" smtClean="0">
                <a:latin typeface="Arial" charset="0"/>
              </a:rPr>
            </a:br>
            <a:r>
              <a:rPr lang="nl-NL" sz="3200" b="1" smtClean="0">
                <a:latin typeface="Arial" charset="0"/>
              </a:rPr>
              <a:t>2. Het inrichten van de werkplek </a:t>
            </a:r>
            <a:r>
              <a:rPr lang="nl-NL" sz="3200" smtClean="0">
                <a:latin typeface="Arial" charset="0"/>
              </a:rPr>
              <a:t>(1)</a:t>
            </a:r>
          </a:p>
        </p:txBody>
      </p:sp>
      <p:sp>
        <p:nvSpPr>
          <p:cNvPr id="29699" name="Rectangle 3"/>
          <p:cNvSpPr>
            <a:spLocks noGrp="1" noChangeArrowheads="1"/>
          </p:cNvSpPr>
          <p:nvPr>
            <p:ph type="body" idx="4294967295"/>
          </p:nvPr>
        </p:nvSpPr>
        <p:spPr>
          <a:xfrm>
            <a:off x="900113" y="1628775"/>
            <a:ext cx="8243887" cy="5229225"/>
          </a:xfrm>
        </p:spPr>
        <p:txBody>
          <a:bodyPr/>
          <a:lstStyle/>
          <a:p>
            <a:pPr eaLnBrk="1" hangingPunct="1">
              <a:lnSpc>
                <a:spcPct val="90000"/>
              </a:lnSpc>
              <a:spcBef>
                <a:spcPct val="0"/>
              </a:spcBef>
            </a:pPr>
            <a:r>
              <a:rPr lang="nl-NL" sz="2400" smtClean="0">
                <a:solidFill>
                  <a:srgbClr val="640064"/>
                </a:solidFill>
              </a:rPr>
              <a:t>Het plaatsen van afzettingen is gebonden aan vaste afspraken en regels. Enkele belangrijke redenen voor die vaste regels zijn:</a:t>
            </a:r>
          </a:p>
          <a:p>
            <a:pPr lvl="1" eaLnBrk="1" hangingPunct="1">
              <a:lnSpc>
                <a:spcPct val="90000"/>
              </a:lnSpc>
              <a:spcBef>
                <a:spcPct val="0"/>
              </a:spcBef>
            </a:pPr>
            <a:r>
              <a:rPr lang="nl-NL" sz="2200" smtClean="0">
                <a:solidFill>
                  <a:srgbClr val="640064"/>
                </a:solidFill>
              </a:rPr>
              <a:t>Het verminderen van ongelukken</a:t>
            </a:r>
          </a:p>
          <a:p>
            <a:pPr lvl="1" eaLnBrk="1" hangingPunct="1">
              <a:lnSpc>
                <a:spcPct val="90000"/>
              </a:lnSpc>
              <a:spcBef>
                <a:spcPct val="0"/>
              </a:spcBef>
            </a:pPr>
            <a:r>
              <a:rPr lang="nl-NL" sz="2200" smtClean="0">
                <a:solidFill>
                  <a:srgbClr val="640064"/>
                </a:solidFill>
              </a:rPr>
              <a:t>Het streven naar uniformiteit</a:t>
            </a:r>
          </a:p>
          <a:p>
            <a:pPr lvl="1" eaLnBrk="1" hangingPunct="1">
              <a:lnSpc>
                <a:spcPct val="90000"/>
              </a:lnSpc>
              <a:spcBef>
                <a:spcPct val="0"/>
              </a:spcBef>
            </a:pPr>
            <a:endParaRPr lang="nl-NL" sz="2200" smtClean="0">
              <a:solidFill>
                <a:srgbClr val="640064"/>
              </a:solidFill>
            </a:endParaRPr>
          </a:p>
          <a:p>
            <a:pPr eaLnBrk="1" hangingPunct="1">
              <a:lnSpc>
                <a:spcPct val="90000"/>
              </a:lnSpc>
              <a:spcBef>
                <a:spcPct val="0"/>
              </a:spcBef>
            </a:pPr>
            <a:r>
              <a:rPr lang="nl-NL" sz="2400" smtClean="0">
                <a:solidFill>
                  <a:srgbClr val="640064"/>
                </a:solidFill>
              </a:rPr>
              <a:t>Uniformiteit maakt het voor de weggebruiker </a:t>
            </a:r>
            <a:br>
              <a:rPr lang="nl-NL" sz="2400" smtClean="0">
                <a:solidFill>
                  <a:srgbClr val="640064"/>
                </a:solidFill>
              </a:rPr>
            </a:br>
            <a:r>
              <a:rPr lang="nl-NL" sz="2400" smtClean="0">
                <a:solidFill>
                  <a:srgbClr val="640064"/>
                </a:solidFill>
              </a:rPr>
              <a:t>overzichtelijk. Overal in Nederland worden dezelfde verkeersmaatregelen genomen.</a:t>
            </a:r>
          </a:p>
          <a:p>
            <a:pPr eaLnBrk="1" hangingPunct="1">
              <a:lnSpc>
                <a:spcPct val="90000"/>
              </a:lnSpc>
              <a:spcBef>
                <a:spcPct val="0"/>
              </a:spcBef>
            </a:pPr>
            <a:endParaRPr lang="nl-NL" sz="2400" smtClean="0">
              <a:solidFill>
                <a:srgbClr val="640064"/>
              </a:solidFill>
            </a:endParaRPr>
          </a:p>
          <a:p>
            <a:pPr eaLnBrk="1" hangingPunct="1">
              <a:lnSpc>
                <a:spcPct val="90000"/>
              </a:lnSpc>
              <a:spcBef>
                <a:spcPct val="0"/>
              </a:spcBef>
            </a:pPr>
            <a:r>
              <a:rPr lang="nl-NL" sz="2400" smtClean="0">
                <a:solidFill>
                  <a:srgbClr val="640064"/>
                </a:solidFill>
              </a:rPr>
              <a:t>Voordat afzettingen worden geplaatst, moet iedere betrokken wegwerker op de hoogte zijn van de afspraken en de verkeerssituatie. </a:t>
            </a:r>
          </a:p>
          <a:p>
            <a:pPr eaLnBrk="1" hangingPunct="1">
              <a:lnSpc>
                <a:spcPct val="90000"/>
              </a:lnSpc>
              <a:spcBef>
                <a:spcPct val="0"/>
              </a:spcBef>
              <a:buFont typeface="Wingdings" pitchFamily="2" charset="2"/>
              <a:buNone/>
            </a:pPr>
            <a:r>
              <a:rPr lang="nl-NL" sz="2400" smtClean="0">
                <a:solidFill>
                  <a:srgbClr val="640064"/>
                </a:solidFill>
              </a:rPr>
              <a:t>	De materiaalkeuze en het gebruik moeten tijdens de voorbereiding worden bepaald.</a:t>
            </a:r>
          </a:p>
        </p:txBody>
      </p:sp>
      <p:pic>
        <p:nvPicPr>
          <p:cNvPr id="2970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Het verminderen van risico’s </a:t>
            </a:r>
            <a:br>
              <a:rPr lang="nl-NL" sz="3200" b="1" smtClean="0">
                <a:latin typeface="Arial" charset="0"/>
              </a:rPr>
            </a:br>
            <a:r>
              <a:rPr lang="nl-NL" sz="3200" b="1" smtClean="0">
                <a:latin typeface="Arial" charset="0"/>
              </a:rPr>
              <a:t>2. Het inrichten van de werkplek </a:t>
            </a:r>
            <a:r>
              <a:rPr lang="nl-NL" sz="3200" smtClean="0">
                <a:latin typeface="Arial" charset="0"/>
              </a:rPr>
              <a:t>(2)</a:t>
            </a:r>
          </a:p>
        </p:txBody>
      </p:sp>
      <p:sp>
        <p:nvSpPr>
          <p:cNvPr id="30723"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De volgende aandachtpunten zijn belangrijk bij het plaatsen van afzettingen:</a:t>
            </a:r>
          </a:p>
          <a:p>
            <a:pPr lvl="1"/>
            <a:r>
              <a:rPr lang="nl-NL" sz="2200" smtClean="0">
                <a:solidFill>
                  <a:srgbClr val="640064"/>
                </a:solidFill>
              </a:rPr>
              <a:t>Begin vanuit een veilige plaats (berm, vluchtstrook)</a:t>
            </a:r>
          </a:p>
          <a:p>
            <a:pPr lvl="1"/>
            <a:r>
              <a:rPr lang="nl-NL" sz="2200" smtClean="0">
                <a:solidFill>
                  <a:srgbClr val="640064"/>
                </a:solidFill>
              </a:rPr>
              <a:t>Houd rekening met omgevingsfactoren (bijv. bochten of weersomstandigheden</a:t>
            </a:r>
          </a:p>
          <a:p>
            <a:pPr lvl="1"/>
            <a:r>
              <a:rPr lang="nl-NL" sz="2200" smtClean="0">
                <a:solidFill>
                  <a:srgbClr val="640064"/>
                </a:solidFill>
              </a:rPr>
              <a:t>Geef inrijdvoorzieningen voor werkverkeer duidelijk aan</a:t>
            </a:r>
          </a:p>
          <a:p>
            <a:pPr lvl="1"/>
            <a:r>
              <a:rPr lang="nl-NL" sz="2200" smtClean="0">
                <a:solidFill>
                  <a:srgbClr val="640064"/>
                </a:solidFill>
              </a:rPr>
              <a:t>Parkeer materieel zover mogelijk in de berm</a:t>
            </a:r>
          </a:p>
          <a:p>
            <a:pPr lvl="1"/>
            <a:r>
              <a:rPr lang="nl-NL" sz="2200" smtClean="0">
                <a:solidFill>
                  <a:srgbClr val="640064"/>
                </a:solidFill>
              </a:rPr>
              <a:t>Steek de weg niet zomaar over!</a:t>
            </a:r>
          </a:p>
          <a:p>
            <a:pPr lvl="1"/>
            <a:r>
              <a:rPr lang="nl-NL" sz="2200" smtClean="0">
                <a:solidFill>
                  <a:srgbClr val="640064"/>
                </a:solidFill>
              </a:rPr>
              <a:t>Gebruik bij het plaatsen de vaste volgorde: </a:t>
            </a:r>
          </a:p>
          <a:p>
            <a:pPr lvl="1">
              <a:buFont typeface="Wingdings" pitchFamily="2" charset="2"/>
              <a:buNone/>
            </a:pPr>
            <a:r>
              <a:rPr lang="nl-NL" sz="2200" b="1" smtClean="0">
                <a:solidFill>
                  <a:srgbClr val="640064"/>
                </a:solidFill>
              </a:rPr>
              <a:t>	</a:t>
            </a:r>
            <a:r>
              <a:rPr lang="nl-NL" sz="2200" b="1" smtClean="0">
                <a:solidFill>
                  <a:srgbClr val="FF0000"/>
                </a:solidFill>
              </a:rPr>
              <a:t>w</a:t>
            </a:r>
            <a:r>
              <a:rPr lang="nl-NL" sz="2200" b="1" smtClean="0">
                <a:solidFill>
                  <a:schemeClr val="accent2"/>
                </a:solidFill>
              </a:rPr>
              <a:t>erk van voren naar achteren en van buiten naar binnen</a:t>
            </a:r>
          </a:p>
          <a:p>
            <a:pPr lvl="1"/>
            <a:endParaRPr lang="nl-NL" sz="2400" smtClean="0">
              <a:solidFill>
                <a:srgbClr val="610061"/>
              </a:solidFill>
            </a:endParaRPr>
          </a:p>
        </p:txBody>
      </p:sp>
      <p:pic>
        <p:nvPicPr>
          <p:cNvPr id="3072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JL-RECHTS 4"/>
          <p:cNvSpPr/>
          <p:nvPr/>
        </p:nvSpPr>
        <p:spPr>
          <a:xfrm>
            <a:off x="3500438" y="6072188"/>
            <a:ext cx="977900" cy="4127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PIJL-RECHTS 5"/>
          <p:cNvSpPr/>
          <p:nvPr/>
        </p:nvSpPr>
        <p:spPr>
          <a:xfrm rot="10800000">
            <a:off x="5000625" y="6072188"/>
            <a:ext cx="977900" cy="4127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Het verminderen van risico’s </a:t>
            </a:r>
            <a:br>
              <a:rPr lang="nl-NL" sz="3200" b="1" smtClean="0">
                <a:latin typeface="Arial" charset="0"/>
              </a:rPr>
            </a:br>
            <a:r>
              <a:rPr lang="nl-NL" sz="3200" b="1" smtClean="0">
                <a:latin typeface="Arial" charset="0"/>
              </a:rPr>
              <a:t>3. Het werken bij de afzetting </a:t>
            </a:r>
            <a:r>
              <a:rPr lang="nl-NL" sz="3200" smtClean="0">
                <a:latin typeface="Arial" charset="0"/>
              </a:rPr>
              <a:t>(1)</a:t>
            </a:r>
            <a:endParaRPr lang="nl-NL" sz="2100" smtClean="0">
              <a:latin typeface="Verdana" pitchFamily="34" charset="0"/>
            </a:endParaRPr>
          </a:p>
        </p:txBody>
      </p:sp>
      <p:sp>
        <p:nvSpPr>
          <p:cNvPr id="31747" name="Rectangle 3"/>
          <p:cNvSpPr>
            <a:spLocks noGrp="1" noChangeArrowheads="1"/>
          </p:cNvSpPr>
          <p:nvPr>
            <p:ph type="body" idx="4294967295"/>
          </p:nvPr>
        </p:nvSpPr>
        <p:spPr>
          <a:xfrm>
            <a:off x="900113" y="1628775"/>
            <a:ext cx="8243887" cy="5229225"/>
          </a:xfrm>
        </p:spPr>
        <p:txBody>
          <a:bodyPr/>
          <a:lstStyle/>
          <a:p>
            <a:pPr eaLnBrk="1" hangingPunct="1">
              <a:lnSpc>
                <a:spcPct val="80000"/>
              </a:lnSpc>
              <a:spcBef>
                <a:spcPct val="0"/>
              </a:spcBef>
            </a:pPr>
            <a:r>
              <a:rPr lang="nl-NL" sz="2400" smtClean="0">
                <a:solidFill>
                  <a:srgbClr val="640064"/>
                </a:solidFill>
              </a:rPr>
              <a:t>De verkeersmaatregelen dienen ervoor dat wegwerkers hun taak veilig kunnen uitvoeren</a:t>
            </a: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r>
              <a:rPr lang="nl-NL" sz="2400" smtClean="0">
                <a:solidFill>
                  <a:srgbClr val="640064"/>
                </a:solidFill>
              </a:rPr>
              <a:t>De mentaliteit van de wegwerker heeft grote invloed op de veiligheid. Ga je te gemakkelijk om met de voorschriften, dan is de kans op een ongeluk groot.</a:t>
            </a: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r>
              <a:rPr lang="nl-NL" sz="2400" smtClean="0">
                <a:solidFill>
                  <a:srgbClr val="640064"/>
                </a:solidFill>
              </a:rPr>
              <a:t>Tijdens het werken moet je de afzetting regelmatig controleren op afwijkingen.</a:t>
            </a: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r>
              <a:rPr lang="nl-NL" sz="2400" smtClean="0">
                <a:solidFill>
                  <a:srgbClr val="640064"/>
                </a:solidFill>
              </a:rPr>
              <a:t>Licht de uitvoerder of de wegbeheerder in wanneer weggebruikers zich niet aan de verkeersmaatregelen houden.</a:t>
            </a: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r>
              <a:rPr lang="nl-NL" sz="2400" smtClean="0">
                <a:solidFill>
                  <a:srgbClr val="640064"/>
                </a:solidFill>
              </a:rPr>
              <a:t>Zorg dat het in- en uitrijden van de afzettingen overzichtelijk kan plaatsvinden</a:t>
            </a:r>
            <a:endParaRPr lang="nl-NL" sz="2400" b="1" smtClean="0"/>
          </a:p>
        </p:txBody>
      </p:sp>
      <p:pic>
        <p:nvPicPr>
          <p:cNvPr id="3174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Het verminderen van risico’s </a:t>
            </a:r>
            <a:br>
              <a:rPr lang="nl-NL" sz="3200" b="1" smtClean="0">
                <a:latin typeface="Arial" charset="0"/>
              </a:rPr>
            </a:br>
            <a:r>
              <a:rPr lang="nl-NL" sz="3200" b="1" smtClean="0">
                <a:latin typeface="Arial" charset="0"/>
              </a:rPr>
              <a:t>3. Het werken bij de afzetting </a:t>
            </a:r>
            <a:r>
              <a:rPr lang="nl-NL" sz="3200" smtClean="0">
                <a:latin typeface="Arial" charset="0"/>
              </a:rPr>
              <a:t>(2)</a:t>
            </a:r>
          </a:p>
        </p:txBody>
      </p:sp>
      <p:sp>
        <p:nvSpPr>
          <p:cNvPr id="32771" name="Rectangle 3"/>
          <p:cNvSpPr>
            <a:spLocks noGrp="1" noChangeArrowheads="1"/>
          </p:cNvSpPr>
          <p:nvPr>
            <p:ph type="body" idx="4294967295"/>
          </p:nvPr>
        </p:nvSpPr>
        <p:spPr>
          <a:xfrm>
            <a:off x="900113" y="1628775"/>
            <a:ext cx="8243887" cy="5229225"/>
          </a:xfrm>
        </p:spPr>
        <p:txBody>
          <a:bodyPr/>
          <a:lstStyle/>
          <a:p>
            <a:pPr>
              <a:lnSpc>
                <a:spcPct val="90000"/>
              </a:lnSpc>
            </a:pPr>
            <a:r>
              <a:rPr lang="nl-NL" sz="2400" smtClean="0">
                <a:solidFill>
                  <a:srgbClr val="640064"/>
                </a:solidFill>
              </a:rPr>
              <a:t>Controleer regelmatig of de veiligheidskleding nog voldoet. Spreek ook collega’s aan wanneer hun kleding niet goed is.</a:t>
            </a:r>
          </a:p>
          <a:p>
            <a:pPr>
              <a:lnSpc>
                <a:spcPct val="90000"/>
              </a:lnSpc>
            </a:pPr>
            <a:endParaRPr lang="nl-NL" sz="2400" smtClean="0">
              <a:solidFill>
                <a:srgbClr val="640064"/>
              </a:solidFill>
            </a:endParaRPr>
          </a:p>
          <a:p>
            <a:pPr>
              <a:lnSpc>
                <a:spcPct val="90000"/>
              </a:lnSpc>
            </a:pPr>
            <a:r>
              <a:rPr lang="nl-NL" sz="2400" smtClean="0">
                <a:solidFill>
                  <a:srgbClr val="640064"/>
                </a:solidFill>
              </a:rPr>
              <a:t>Tijdens slecht zicht moeten de werkplek en het materieel goed zichtbaar zijn. Extra verlichting is dan verplicht.</a:t>
            </a:r>
          </a:p>
          <a:p>
            <a:pPr>
              <a:lnSpc>
                <a:spcPct val="90000"/>
              </a:lnSpc>
            </a:pPr>
            <a:endParaRPr lang="nl-NL" sz="2400" smtClean="0">
              <a:solidFill>
                <a:srgbClr val="640064"/>
              </a:solidFill>
            </a:endParaRPr>
          </a:p>
          <a:p>
            <a:pPr>
              <a:lnSpc>
                <a:spcPct val="90000"/>
              </a:lnSpc>
            </a:pPr>
            <a:r>
              <a:rPr lang="nl-NL" sz="2400" smtClean="0">
                <a:solidFill>
                  <a:srgbClr val="640064"/>
                </a:solidFill>
              </a:rPr>
              <a:t>Bij elk werk moet er een veiligheidsverantwoordelijke zijn. Zijn er belangrijke wijzigingen of afwijkingen, neem dan contact op met de betreffende persoon.</a:t>
            </a:r>
          </a:p>
          <a:p>
            <a:pPr>
              <a:lnSpc>
                <a:spcPct val="90000"/>
              </a:lnSpc>
            </a:pPr>
            <a:endParaRPr lang="nl-NL" sz="2400" smtClean="0">
              <a:solidFill>
                <a:srgbClr val="640064"/>
              </a:solidFill>
            </a:endParaRPr>
          </a:p>
          <a:p>
            <a:pPr>
              <a:lnSpc>
                <a:spcPct val="90000"/>
              </a:lnSpc>
            </a:pPr>
            <a:r>
              <a:rPr lang="nl-NL" sz="2400" smtClean="0">
                <a:solidFill>
                  <a:srgbClr val="640064"/>
                </a:solidFill>
              </a:rPr>
              <a:t>Scherm borden en dergelijke af of draai ze weg bij tijdelijke onderbreking van WIU.</a:t>
            </a:r>
          </a:p>
        </p:txBody>
      </p:sp>
      <p:pic>
        <p:nvPicPr>
          <p:cNvPr id="3277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nl-NL" sz="3200" b="1" dirty="0" smtClean="0">
                <a:solidFill>
                  <a:schemeClr val="bg2"/>
                </a:solidFill>
                <a:latin typeface="Arial" charset="0"/>
              </a:rPr>
              <a:t>Kennismaking</a:t>
            </a:r>
          </a:p>
        </p:txBody>
      </p:sp>
      <p:sp>
        <p:nvSpPr>
          <p:cNvPr id="6147" name="Rectangle 3"/>
          <p:cNvSpPr>
            <a:spLocks noGrp="1" noChangeArrowheads="1"/>
          </p:cNvSpPr>
          <p:nvPr>
            <p:ph type="body" idx="4294967295"/>
          </p:nvPr>
        </p:nvSpPr>
        <p:spPr>
          <a:xfrm>
            <a:off x="900113" y="1628775"/>
            <a:ext cx="7772400" cy="5229225"/>
          </a:xfrm>
        </p:spPr>
        <p:txBody>
          <a:bodyPr/>
          <a:lstStyle/>
          <a:p>
            <a:pPr eaLnBrk="1" hangingPunct="1">
              <a:spcBef>
                <a:spcPct val="0"/>
              </a:spcBef>
            </a:pPr>
            <a:r>
              <a:rPr lang="nl-NL" sz="2400" dirty="0" smtClean="0">
                <a:solidFill>
                  <a:srgbClr val="610061"/>
                </a:solidFill>
              </a:rPr>
              <a:t>Naamkaartjes</a:t>
            </a:r>
          </a:p>
          <a:p>
            <a:pPr eaLnBrk="1" hangingPunct="1">
              <a:spcBef>
                <a:spcPct val="0"/>
              </a:spcBef>
            </a:pPr>
            <a:r>
              <a:rPr lang="nl-NL" sz="2400" dirty="0" smtClean="0">
                <a:solidFill>
                  <a:srgbClr val="610061"/>
                </a:solidFill>
              </a:rPr>
              <a:t>Kennismakingsronde</a:t>
            </a:r>
          </a:p>
          <a:p>
            <a:pPr lvl="1" eaLnBrk="1" hangingPunct="1">
              <a:spcBef>
                <a:spcPct val="0"/>
              </a:spcBef>
            </a:pPr>
            <a:r>
              <a:rPr lang="nl-NL" sz="2200" dirty="0" smtClean="0">
                <a:solidFill>
                  <a:srgbClr val="610061"/>
                </a:solidFill>
              </a:rPr>
              <a:t>Naam</a:t>
            </a:r>
          </a:p>
          <a:p>
            <a:pPr lvl="1" eaLnBrk="1" hangingPunct="1">
              <a:spcBef>
                <a:spcPct val="0"/>
              </a:spcBef>
            </a:pPr>
            <a:r>
              <a:rPr lang="nl-NL" sz="2200" dirty="0" smtClean="0">
                <a:solidFill>
                  <a:srgbClr val="610061"/>
                </a:solidFill>
              </a:rPr>
              <a:t>Functie</a:t>
            </a:r>
          </a:p>
          <a:p>
            <a:pPr lvl="1" eaLnBrk="1" hangingPunct="1">
              <a:spcBef>
                <a:spcPct val="0"/>
              </a:spcBef>
            </a:pPr>
            <a:r>
              <a:rPr lang="nl-NL" sz="2200" dirty="0" smtClean="0">
                <a:solidFill>
                  <a:srgbClr val="610061"/>
                </a:solidFill>
              </a:rPr>
              <a:t>Ervaring werken op / langs wegen?</a:t>
            </a:r>
          </a:p>
          <a:p>
            <a:pPr lvl="1" eaLnBrk="1" hangingPunct="1">
              <a:spcBef>
                <a:spcPct val="0"/>
              </a:spcBef>
            </a:pPr>
            <a:r>
              <a:rPr lang="nl-NL" sz="2200" dirty="0" smtClean="0">
                <a:solidFill>
                  <a:srgbClr val="610061"/>
                </a:solidFill>
              </a:rPr>
              <a:t>Wat vind je moeilijk?</a:t>
            </a:r>
          </a:p>
          <a:p>
            <a:pPr lvl="1" eaLnBrk="1" hangingPunct="1">
              <a:spcBef>
                <a:spcPct val="0"/>
              </a:spcBef>
            </a:pPr>
            <a:r>
              <a:rPr lang="nl-NL" sz="2200" dirty="0" smtClean="0">
                <a:solidFill>
                  <a:srgbClr val="610061"/>
                </a:solidFill>
              </a:rPr>
              <a:t>Wat wil je leren?</a:t>
            </a:r>
          </a:p>
          <a:p>
            <a:pPr lvl="1" eaLnBrk="1" hangingPunct="1">
              <a:spcBef>
                <a:spcPct val="0"/>
              </a:spcBef>
            </a:pPr>
            <a:r>
              <a:rPr lang="nl-NL" sz="2200" dirty="0" smtClean="0">
                <a:solidFill>
                  <a:srgbClr val="610061"/>
                </a:solidFill>
              </a:rPr>
              <a:t>………… </a:t>
            </a:r>
          </a:p>
          <a:p>
            <a:pPr eaLnBrk="1" hangingPunct="1">
              <a:spcBef>
                <a:spcPct val="0"/>
              </a:spcBef>
            </a:pPr>
            <a:endParaRPr lang="nl-NL" dirty="0" smtClean="0">
              <a:solidFill>
                <a:srgbClr val="610061"/>
              </a:solidFill>
            </a:endParaRPr>
          </a:p>
          <a:p>
            <a:pPr eaLnBrk="1" hangingPunct="1">
              <a:spcBef>
                <a:spcPct val="0"/>
              </a:spcBef>
            </a:pPr>
            <a:endParaRPr lang="nl-NL" sz="3200" dirty="0" smtClean="0">
              <a:solidFill>
                <a:srgbClr val="610061"/>
              </a:solidFill>
            </a:endParaRPr>
          </a:p>
          <a:p>
            <a:pPr eaLnBrk="1" hangingPunct="1">
              <a:spcBef>
                <a:spcPct val="0"/>
              </a:spcBef>
            </a:pPr>
            <a:endParaRPr lang="nl-NL" sz="3200" dirty="0" smtClean="0">
              <a:solidFill>
                <a:srgbClr val="610061"/>
              </a:solidFill>
            </a:endParaRPr>
          </a:p>
        </p:txBody>
      </p:sp>
      <p:pic>
        <p:nvPicPr>
          <p:cNvPr id="6148" name="Picture 4" descr="AOC_oost_logo 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Voorstell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770313"/>
            <a:ext cx="373856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Het verminderen van risico’s </a:t>
            </a:r>
            <a:br>
              <a:rPr lang="nl-NL" sz="3200" b="1" smtClean="0">
                <a:latin typeface="Arial" charset="0"/>
              </a:rPr>
            </a:br>
            <a:r>
              <a:rPr lang="nl-NL" sz="3200" b="1" smtClean="0">
                <a:latin typeface="Arial" charset="0"/>
              </a:rPr>
              <a:t>4. Het verwijderen van de afzetting </a:t>
            </a:r>
            <a:r>
              <a:rPr lang="nl-NL" sz="3200" smtClean="0">
                <a:latin typeface="Arial" charset="0"/>
              </a:rPr>
              <a:t>(1)</a:t>
            </a:r>
          </a:p>
        </p:txBody>
      </p:sp>
      <p:sp>
        <p:nvSpPr>
          <p:cNvPr id="33795"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Het verwijderen van de afzetting moet met de grootste zorg plaatsvinden. Er zijn vaste afspraken over de volgorde van het verwijderen.</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Voor het verwijderen gelden de volgende aandachtspunten:</a:t>
            </a:r>
          </a:p>
          <a:p>
            <a:pPr lvl="1" eaLnBrk="1" hangingPunct="1">
              <a:spcBef>
                <a:spcPct val="0"/>
              </a:spcBef>
            </a:pPr>
            <a:r>
              <a:rPr lang="nl-NL" sz="2200" smtClean="0">
                <a:solidFill>
                  <a:srgbClr val="640064"/>
                </a:solidFill>
              </a:rPr>
              <a:t>Laat afzettingen niet onnodig lang staan. Na afloop van de werkzaamheden moeten deze worden verwijderd. Allereerst moet de uitvoerder aangeven dat je de afzettingen kunt afbreken.</a:t>
            </a:r>
          </a:p>
          <a:p>
            <a:pPr lvl="1" eaLnBrk="1" hangingPunct="1">
              <a:spcBef>
                <a:spcPct val="0"/>
              </a:spcBef>
            </a:pPr>
            <a:r>
              <a:rPr lang="nl-NL" sz="2200" smtClean="0">
                <a:solidFill>
                  <a:srgbClr val="640064"/>
                </a:solidFill>
              </a:rPr>
              <a:t>Gebruik bij het verwijderen de vaste volgorde:</a:t>
            </a:r>
            <a:br>
              <a:rPr lang="nl-NL" sz="2200" smtClean="0">
                <a:solidFill>
                  <a:srgbClr val="640064"/>
                </a:solidFill>
              </a:rPr>
            </a:br>
            <a:r>
              <a:rPr lang="nl-NL" sz="2200" b="1" smtClean="0">
                <a:solidFill>
                  <a:schemeClr val="accent2"/>
                </a:solidFill>
              </a:rPr>
              <a:t>van achteren naar voren en van binnen naar buiten</a:t>
            </a:r>
          </a:p>
          <a:p>
            <a:pPr lvl="1" eaLnBrk="1" hangingPunct="1">
              <a:spcBef>
                <a:spcPct val="0"/>
              </a:spcBef>
            </a:pPr>
            <a:endParaRPr lang="nl-NL" sz="2200" b="1" smtClean="0">
              <a:solidFill>
                <a:schemeClr val="accent2"/>
              </a:solidFill>
            </a:endParaRPr>
          </a:p>
          <a:p>
            <a:pPr lvl="1" eaLnBrk="1" hangingPunct="1">
              <a:spcBef>
                <a:spcPct val="0"/>
              </a:spcBef>
            </a:pPr>
            <a:endParaRPr lang="nl-NL" sz="2200" b="1" smtClean="0">
              <a:solidFill>
                <a:srgbClr val="610061"/>
              </a:solidFill>
            </a:endParaRPr>
          </a:p>
        </p:txBody>
      </p:sp>
      <p:pic>
        <p:nvPicPr>
          <p:cNvPr id="3379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JL-RECHTS 4"/>
          <p:cNvSpPr/>
          <p:nvPr/>
        </p:nvSpPr>
        <p:spPr>
          <a:xfrm rot="10800000">
            <a:off x="3571875" y="6143625"/>
            <a:ext cx="977900" cy="4127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PIJL-RECHTS 5"/>
          <p:cNvSpPr/>
          <p:nvPr/>
        </p:nvSpPr>
        <p:spPr>
          <a:xfrm>
            <a:off x="4929188" y="6143625"/>
            <a:ext cx="977900" cy="4127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Hulpmiddelen voor de verkeersveiligheid bij WIU </a:t>
            </a:r>
            <a:r>
              <a:rPr lang="nl-NL" sz="3200" smtClean="0">
                <a:latin typeface="Arial" charset="0"/>
              </a:rPr>
              <a:t>(1)</a:t>
            </a:r>
          </a:p>
        </p:txBody>
      </p:sp>
      <p:sp>
        <p:nvSpPr>
          <p:cNvPr id="34819" name="Rectangle 3"/>
          <p:cNvSpPr>
            <a:spLocks noGrp="1" noChangeArrowheads="1"/>
          </p:cNvSpPr>
          <p:nvPr>
            <p:ph type="body" idx="4294967295"/>
          </p:nvPr>
        </p:nvSpPr>
        <p:spPr>
          <a:xfrm>
            <a:off x="900113" y="1628775"/>
            <a:ext cx="7772400" cy="5229225"/>
          </a:xfrm>
        </p:spPr>
        <p:txBody>
          <a:bodyPr/>
          <a:lstStyle/>
          <a:p>
            <a:pPr eaLnBrk="1" hangingPunct="1">
              <a:spcBef>
                <a:spcPct val="0"/>
              </a:spcBef>
            </a:pPr>
            <a:r>
              <a:rPr lang="nl-NL" sz="2400" smtClean="0">
                <a:solidFill>
                  <a:srgbClr val="640064"/>
                </a:solidFill>
              </a:rPr>
              <a:t>Voor de aanduiding en bebakening worden diverse hulpmiddelen gebruikt. We onderscheiden:</a:t>
            </a:r>
          </a:p>
          <a:p>
            <a:pPr lvl="1" eaLnBrk="1" hangingPunct="1">
              <a:spcBef>
                <a:spcPct val="0"/>
              </a:spcBef>
            </a:pPr>
            <a:r>
              <a:rPr lang="nl-NL" sz="2200" smtClean="0">
                <a:solidFill>
                  <a:srgbClr val="610061"/>
                </a:solidFill>
              </a:rPr>
              <a:t>Verkeersborden</a:t>
            </a:r>
          </a:p>
          <a:p>
            <a:pPr lvl="1" eaLnBrk="1" hangingPunct="1">
              <a:spcBef>
                <a:spcPct val="0"/>
              </a:spcBef>
            </a:pPr>
            <a:r>
              <a:rPr lang="nl-NL" sz="2200" smtClean="0">
                <a:solidFill>
                  <a:srgbClr val="610061"/>
                </a:solidFill>
              </a:rPr>
              <a:t>Verkeerslichten</a:t>
            </a:r>
          </a:p>
          <a:p>
            <a:pPr lvl="1" eaLnBrk="1" hangingPunct="1">
              <a:spcBef>
                <a:spcPct val="0"/>
              </a:spcBef>
            </a:pPr>
            <a:r>
              <a:rPr lang="nl-NL" sz="2200" smtClean="0">
                <a:solidFill>
                  <a:srgbClr val="610061"/>
                </a:solidFill>
              </a:rPr>
              <a:t>Bebakeningmiddelen</a:t>
            </a:r>
          </a:p>
          <a:p>
            <a:pPr lvl="1" eaLnBrk="1" hangingPunct="1">
              <a:spcBef>
                <a:spcPct val="0"/>
              </a:spcBef>
            </a:pPr>
            <a:endParaRPr lang="nl-NL" sz="2200" smtClean="0">
              <a:solidFill>
                <a:srgbClr val="610061"/>
              </a:solidFill>
            </a:endParaRPr>
          </a:p>
          <a:p>
            <a:pPr eaLnBrk="1" hangingPunct="1">
              <a:spcBef>
                <a:spcPct val="0"/>
              </a:spcBef>
            </a:pPr>
            <a:r>
              <a:rPr lang="nl-NL" sz="2400" smtClean="0">
                <a:solidFill>
                  <a:srgbClr val="640064"/>
                </a:solidFill>
              </a:rPr>
              <a:t>Het Reglement Verkeersregels en Verkeerstekens (RVV) bepaalt waar verkeersborden aan moeten voldoen.</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Verkeersborden moeten voldoen aan de NEN norm 3381. Het zelf maken van RVV-borden is niet toegestaan</a:t>
            </a:r>
            <a:endParaRPr lang="nl-NL" sz="2400" smtClean="0">
              <a:solidFill>
                <a:srgbClr val="610061"/>
              </a:solidFill>
            </a:endParaRPr>
          </a:p>
        </p:txBody>
      </p:sp>
      <p:pic>
        <p:nvPicPr>
          <p:cNvPr id="3482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Hulpmiddelen voor de verkeersveiligheid bij WIU </a:t>
            </a:r>
            <a:r>
              <a:rPr lang="nl-NL" sz="3200" smtClean="0">
                <a:latin typeface="Arial" charset="0"/>
              </a:rPr>
              <a:t>(2)</a:t>
            </a:r>
            <a:br>
              <a:rPr lang="nl-NL" sz="3200" smtClean="0">
                <a:latin typeface="Arial" charset="0"/>
              </a:rPr>
            </a:br>
            <a:endParaRPr lang="nl-NL" sz="3200" smtClean="0">
              <a:latin typeface="Arial" charset="0"/>
            </a:endParaRPr>
          </a:p>
        </p:txBody>
      </p:sp>
      <p:sp>
        <p:nvSpPr>
          <p:cNvPr id="35843"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Verkeersborden</a:t>
            </a:r>
          </a:p>
          <a:p>
            <a:pPr lvl="1"/>
            <a:r>
              <a:rPr lang="nl-NL" sz="2200" smtClean="0">
                <a:solidFill>
                  <a:srgbClr val="640064"/>
                </a:solidFill>
              </a:rPr>
              <a:t>Voor wegafzettingen worden verschillende soorten borden gebruikt:</a:t>
            </a:r>
          </a:p>
          <a:p>
            <a:pPr lvl="2"/>
            <a:r>
              <a:rPr lang="nl-NL" sz="2200" smtClean="0">
                <a:solidFill>
                  <a:srgbClr val="640064"/>
                </a:solidFill>
              </a:rPr>
              <a:t>Waarschuwingsborden</a:t>
            </a:r>
          </a:p>
          <a:p>
            <a:pPr lvl="2"/>
            <a:r>
              <a:rPr lang="nl-NL" sz="2200" smtClean="0">
                <a:solidFill>
                  <a:srgbClr val="640064"/>
                </a:solidFill>
              </a:rPr>
              <a:t>Verbodsborden</a:t>
            </a:r>
          </a:p>
          <a:p>
            <a:pPr lvl="2"/>
            <a:r>
              <a:rPr lang="nl-NL" sz="2200" smtClean="0">
                <a:solidFill>
                  <a:srgbClr val="640064"/>
                </a:solidFill>
              </a:rPr>
              <a:t>Gebodsborden</a:t>
            </a:r>
          </a:p>
          <a:p>
            <a:pPr lvl="1"/>
            <a:r>
              <a:rPr lang="nl-NL" sz="2200" smtClean="0">
                <a:solidFill>
                  <a:srgbClr val="640064"/>
                </a:solidFill>
              </a:rPr>
              <a:t>Deze worden al dan niet ondersteund met onderborden of (voor) aanduidingsborden. </a:t>
            </a:r>
          </a:p>
          <a:p>
            <a:pPr lvl="1"/>
            <a:endParaRPr lang="nl-NL" sz="2200" smtClean="0">
              <a:solidFill>
                <a:srgbClr val="640064"/>
              </a:solidFill>
            </a:endParaRPr>
          </a:p>
          <a:p>
            <a:pPr lvl="1"/>
            <a:r>
              <a:rPr lang="nl-NL" sz="2200" smtClean="0">
                <a:solidFill>
                  <a:srgbClr val="640064"/>
                </a:solidFill>
              </a:rPr>
              <a:t>Retro-reflectie bepaalt zichtbaarheid van verkeersborden</a:t>
            </a:r>
          </a:p>
          <a:p>
            <a:pPr lvl="1"/>
            <a:endParaRPr lang="nl-NL" sz="2200" smtClean="0">
              <a:solidFill>
                <a:srgbClr val="640064"/>
              </a:solidFill>
            </a:endParaRPr>
          </a:p>
          <a:p>
            <a:pPr lvl="1"/>
            <a:r>
              <a:rPr lang="nl-NL" sz="2200" smtClean="0">
                <a:solidFill>
                  <a:srgbClr val="640064"/>
                </a:solidFill>
              </a:rPr>
              <a:t>Dubbel omgeslagen bordrand</a:t>
            </a:r>
          </a:p>
        </p:txBody>
      </p:sp>
      <p:pic>
        <p:nvPicPr>
          <p:cNvPr id="3584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liggende bo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49268">
            <a:off x="7165182" y="2636044"/>
            <a:ext cx="14176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nl-NL" sz="3200" b="1" dirty="0" smtClean="0">
                <a:latin typeface="Arial" charset="0"/>
              </a:rPr>
              <a:t>Hulpmiddelen voor de verkeersveiligheid bij WIU </a:t>
            </a:r>
            <a:r>
              <a:rPr lang="nl-NL" sz="3200" dirty="0" smtClean="0">
                <a:latin typeface="Arial" charset="0"/>
              </a:rPr>
              <a:t>(3)</a:t>
            </a:r>
            <a:br>
              <a:rPr lang="nl-NL" sz="3200" dirty="0" smtClean="0">
                <a:latin typeface="Arial" charset="0"/>
              </a:rPr>
            </a:br>
            <a:endParaRPr lang="nl-NL" sz="3200" dirty="0" smtClean="0">
              <a:latin typeface="Arial" charset="0"/>
            </a:endParaRPr>
          </a:p>
        </p:txBody>
      </p:sp>
      <p:sp>
        <p:nvSpPr>
          <p:cNvPr id="36867"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Verkeersborden</a:t>
            </a:r>
          </a:p>
          <a:p>
            <a:pPr lvl="1"/>
            <a:r>
              <a:rPr lang="nl-NL" sz="2200" smtClean="0">
                <a:solidFill>
                  <a:srgbClr val="640064"/>
                </a:solidFill>
              </a:rPr>
              <a:t>Wegdek tot onderkant bord:</a:t>
            </a:r>
          </a:p>
          <a:p>
            <a:pPr lvl="2"/>
            <a:r>
              <a:rPr lang="nl-NL" sz="2200" smtClean="0">
                <a:solidFill>
                  <a:srgbClr val="640064"/>
                </a:solidFill>
              </a:rPr>
              <a:t>Buiten bebouwde kom minimaal </a:t>
            </a:r>
            <a:r>
              <a:rPr lang="nl-NL" sz="2200" b="1" smtClean="0">
                <a:solidFill>
                  <a:srgbClr val="640064"/>
                </a:solidFill>
              </a:rPr>
              <a:t>1,2</a:t>
            </a:r>
            <a:r>
              <a:rPr lang="nl-NL" sz="2200" smtClean="0">
                <a:solidFill>
                  <a:srgbClr val="640064"/>
                </a:solidFill>
              </a:rPr>
              <a:t> m</a:t>
            </a:r>
          </a:p>
          <a:p>
            <a:pPr lvl="2"/>
            <a:r>
              <a:rPr lang="nl-NL" sz="2200" smtClean="0">
                <a:solidFill>
                  <a:srgbClr val="640064"/>
                </a:solidFill>
              </a:rPr>
              <a:t>Binnen bebouwde kom minimaal </a:t>
            </a:r>
            <a:r>
              <a:rPr lang="nl-NL" sz="2200" b="1" smtClean="0">
                <a:solidFill>
                  <a:srgbClr val="640064"/>
                </a:solidFill>
              </a:rPr>
              <a:t>2,2</a:t>
            </a:r>
            <a:r>
              <a:rPr lang="nl-NL" sz="2200" smtClean="0">
                <a:solidFill>
                  <a:srgbClr val="640064"/>
                </a:solidFill>
              </a:rPr>
              <a:t> m, soms 1,2 m</a:t>
            </a:r>
          </a:p>
          <a:p>
            <a:pPr lvl="2"/>
            <a:endParaRPr lang="nl-NL" sz="2100" b="1" smtClean="0"/>
          </a:p>
          <a:p>
            <a:pPr lvl="1"/>
            <a:r>
              <a:rPr lang="nl-NL" sz="2200" smtClean="0">
                <a:solidFill>
                  <a:srgbClr val="640064"/>
                </a:solidFill>
              </a:rPr>
              <a:t>Plaatsing moet haaks op de weg en niet te dicht op de rand:</a:t>
            </a:r>
          </a:p>
          <a:p>
            <a:pPr lvl="2"/>
            <a:r>
              <a:rPr lang="nl-NL" sz="2200" smtClean="0">
                <a:solidFill>
                  <a:srgbClr val="640064"/>
                </a:solidFill>
              </a:rPr>
              <a:t>Binnen bebouwde kom </a:t>
            </a:r>
            <a:r>
              <a:rPr lang="nl-NL" sz="2200" b="1" smtClean="0">
                <a:solidFill>
                  <a:srgbClr val="640064"/>
                </a:solidFill>
              </a:rPr>
              <a:t>0,6</a:t>
            </a:r>
            <a:r>
              <a:rPr lang="nl-NL" sz="2200" smtClean="0">
                <a:solidFill>
                  <a:srgbClr val="640064"/>
                </a:solidFill>
              </a:rPr>
              <a:t> m</a:t>
            </a:r>
          </a:p>
          <a:p>
            <a:pPr lvl="2"/>
            <a:r>
              <a:rPr lang="nl-NL" sz="2200" smtClean="0">
                <a:solidFill>
                  <a:srgbClr val="640064"/>
                </a:solidFill>
              </a:rPr>
              <a:t>Buiten de bebouwde kom </a:t>
            </a:r>
            <a:r>
              <a:rPr lang="nl-NL" sz="2200" b="1" smtClean="0">
                <a:solidFill>
                  <a:srgbClr val="640064"/>
                </a:solidFill>
              </a:rPr>
              <a:t>1,8</a:t>
            </a:r>
            <a:r>
              <a:rPr lang="nl-NL" sz="2200" smtClean="0">
                <a:solidFill>
                  <a:srgbClr val="640064"/>
                </a:solidFill>
              </a:rPr>
              <a:t> m</a:t>
            </a:r>
          </a:p>
          <a:p>
            <a:pPr lvl="2"/>
            <a:endParaRPr lang="nl-NL" sz="2200" smtClean="0">
              <a:solidFill>
                <a:srgbClr val="640064"/>
              </a:solidFill>
            </a:endParaRPr>
          </a:p>
          <a:p>
            <a:pPr lvl="1"/>
            <a:r>
              <a:rPr lang="nl-NL" sz="2200" smtClean="0">
                <a:solidFill>
                  <a:srgbClr val="640064"/>
                </a:solidFill>
              </a:rPr>
              <a:t>Borden moeten schoon en onbeschadigd zijn</a:t>
            </a:r>
          </a:p>
          <a:p>
            <a:pPr lvl="1"/>
            <a:endParaRPr lang="nl-NL" sz="2200" smtClean="0">
              <a:solidFill>
                <a:srgbClr val="640064"/>
              </a:solidFill>
            </a:endParaRPr>
          </a:p>
          <a:p>
            <a:pPr lvl="1"/>
            <a:r>
              <a:rPr lang="nl-NL" sz="2200" smtClean="0">
                <a:solidFill>
                  <a:srgbClr val="640064"/>
                </a:solidFill>
              </a:rPr>
              <a:t>Borden mogen niet onnodig lang blijven staan</a:t>
            </a:r>
          </a:p>
        </p:txBody>
      </p:sp>
      <p:pic>
        <p:nvPicPr>
          <p:cNvPr id="3686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nl-NL" sz="3200" b="1" dirty="0" smtClean="0">
                <a:latin typeface="Arial" charset="0"/>
              </a:rPr>
              <a:t>Hulpmiddelen voor de verkeersveiligheid bij WIU </a:t>
            </a:r>
            <a:r>
              <a:rPr lang="nl-NL" sz="3200" dirty="0" smtClean="0">
                <a:latin typeface="Arial" charset="0"/>
              </a:rPr>
              <a:t>(4)</a:t>
            </a:r>
          </a:p>
        </p:txBody>
      </p:sp>
      <p:sp>
        <p:nvSpPr>
          <p:cNvPr id="37891" name="Rectangle 3"/>
          <p:cNvSpPr>
            <a:spLocks noGrp="1" noChangeArrowheads="1"/>
          </p:cNvSpPr>
          <p:nvPr>
            <p:ph type="body" idx="4294967295"/>
          </p:nvPr>
        </p:nvSpPr>
        <p:spPr>
          <a:xfrm>
            <a:off x="900113" y="1628775"/>
            <a:ext cx="7772400" cy="5229225"/>
          </a:xfrm>
        </p:spPr>
        <p:txBody>
          <a:bodyPr/>
          <a:lstStyle/>
          <a:p>
            <a:r>
              <a:rPr lang="nl-NL" sz="2400" smtClean="0">
                <a:solidFill>
                  <a:srgbClr val="640064"/>
                </a:solidFill>
              </a:rPr>
              <a:t>Verkeerslichten</a:t>
            </a:r>
          </a:p>
          <a:p>
            <a:pPr lvl="1"/>
            <a:r>
              <a:rPr lang="nl-NL" sz="2200" smtClean="0">
                <a:solidFill>
                  <a:srgbClr val="640064"/>
                </a:solidFill>
              </a:rPr>
              <a:t>Het gebruik van verkeerslichten als tijdelijke maatregel is aan regels gebonden. </a:t>
            </a:r>
          </a:p>
          <a:p>
            <a:pPr>
              <a:buFont typeface="Wingdings" pitchFamily="2" charset="2"/>
              <a:buNone/>
            </a:pPr>
            <a:r>
              <a:rPr lang="nl-NL" sz="2200" smtClean="0">
                <a:solidFill>
                  <a:srgbClr val="640064"/>
                </a:solidFill>
              </a:rPr>
              <a:t>		De wegbeheerder moet op de hoogte zijn van de 	plaatsing en instelling. </a:t>
            </a:r>
          </a:p>
          <a:p>
            <a:pPr>
              <a:buFont typeface="Wingdings" pitchFamily="2" charset="2"/>
              <a:buNone/>
            </a:pPr>
            <a:r>
              <a:rPr lang="nl-NL" sz="2200" smtClean="0">
                <a:solidFill>
                  <a:srgbClr val="640064"/>
                </a:solidFill>
              </a:rPr>
              <a:t>		De lengte van het werkvak, de verkeersintensiteit en 	het overzicht van het tegemoetkomend verkeer 		bepalen het gebruik van verkeerslichten.</a:t>
            </a:r>
          </a:p>
          <a:p>
            <a:pPr eaLnBrk="1" hangingPunct="1">
              <a:spcBef>
                <a:spcPct val="0"/>
              </a:spcBef>
            </a:pPr>
            <a:endParaRPr lang="nl-NL" sz="2200" smtClean="0">
              <a:solidFill>
                <a:srgbClr val="640064"/>
              </a:solidFill>
            </a:endParaRPr>
          </a:p>
        </p:txBody>
      </p:sp>
      <p:pic>
        <p:nvPicPr>
          <p:cNvPr id="3789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stoplich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4643438"/>
            <a:ext cx="251936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tijdelijk verkeersli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2571750"/>
            <a:ext cx="8699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kstvak 6"/>
          <p:cNvSpPr txBox="1">
            <a:spLocks noChangeArrowheads="1"/>
          </p:cNvSpPr>
          <p:nvPr/>
        </p:nvSpPr>
        <p:spPr bwMode="auto">
          <a:xfrm>
            <a:off x="1500188" y="6286500"/>
            <a:ext cx="261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400" i="1"/>
              <a:t>tijdelijk draadloos verkeerslicht</a:t>
            </a:r>
          </a:p>
        </p:txBody>
      </p:sp>
      <p:pic>
        <p:nvPicPr>
          <p:cNvPr id="37896" name="Picture 7" descr="tijdelijk verkeersli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0" y="1643063"/>
            <a:ext cx="41592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nl-NL" sz="3200" b="1" dirty="0" smtClean="0">
                <a:latin typeface="Arial" charset="0"/>
              </a:rPr>
              <a:t>Hulpmiddelen voor de verkeersveiligheid bij WIU </a:t>
            </a:r>
            <a:r>
              <a:rPr lang="nl-NL" sz="3200" dirty="0" smtClean="0">
                <a:latin typeface="Arial" charset="0"/>
              </a:rPr>
              <a:t>(5)</a:t>
            </a:r>
          </a:p>
        </p:txBody>
      </p:sp>
      <p:sp>
        <p:nvSpPr>
          <p:cNvPr id="168963"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dirty="0" smtClean="0">
                <a:solidFill>
                  <a:srgbClr val="640064"/>
                </a:solidFill>
              </a:rPr>
              <a:t>Bebakeningsmiddelen</a:t>
            </a:r>
          </a:p>
          <a:p>
            <a:pPr lvl="1"/>
            <a:r>
              <a:rPr lang="nl-NL" sz="2200" dirty="0" smtClean="0">
                <a:solidFill>
                  <a:srgbClr val="640064"/>
                </a:solidFill>
              </a:rPr>
              <a:t>Bebakeningsmiddelen hebben ten doel de wegwerker te beschermen en het verkeer te geleiden. </a:t>
            </a:r>
            <a:br>
              <a:rPr lang="nl-NL" sz="2200" dirty="0" smtClean="0">
                <a:solidFill>
                  <a:srgbClr val="640064"/>
                </a:solidFill>
              </a:rPr>
            </a:br>
            <a:r>
              <a:rPr lang="nl-NL" sz="2200" dirty="0" smtClean="0">
                <a:solidFill>
                  <a:srgbClr val="640064"/>
                </a:solidFill>
              </a:rPr>
              <a:t>De meest gebruikte bebakeningsmiddelen zijn: …</a:t>
            </a:r>
          </a:p>
          <a:p>
            <a:pPr lvl="2"/>
            <a:r>
              <a:rPr lang="nl-NL" sz="2100" dirty="0" err="1" smtClean="0">
                <a:solidFill>
                  <a:srgbClr val="640064"/>
                </a:solidFill>
              </a:rPr>
              <a:t>geleidebakens</a:t>
            </a:r>
            <a:endParaRPr lang="nl-NL" sz="2100" dirty="0" smtClean="0">
              <a:solidFill>
                <a:srgbClr val="640064"/>
              </a:solidFill>
            </a:endParaRPr>
          </a:p>
          <a:p>
            <a:pPr lvl="2"/>
            <a:r>
              <a:rPr lang="nl-NL" sz="2100" dirty="0" smtClean="0">
                <a:solidFill>
                  <a:srgbClr val="640064"/>
                </a:solidFill>
              </a:rPr>
              <a:t>kegels, minimaal 75 cm hoog</a:t>
            </a:r>
          </a:p>
          <a:p>
            <a:pPr lvl="2"/>
            <a:r>
              <a:rPr lang="nl-NL" sz="2100" dirty="0" smtClean="0">
                <a:solidFill>
                  <a:srgbClr val="640064"/>
                </a:solidFill>
              </a:rPr>
              <a:t>waarschuwingshekken</a:t>
            </a:r>
          </a:p>
          <a:p>
            <a:pPr lvl="2"/>
            <a:r>
              <a:rPr lang="nl-NL" sz="2100" dirty="0" smtClean="0">
                <a:solidFill>
                  <a:srgbClr val="640064"/>
                </a:solidFill>
              </a:rPr>
              <a:t>mobiele afzettingen en actiewagens</a:t>
            </a:r>
          </a:p>
          <a:p>
            <a:pPr lvl="2"/>
            <a:r>
              <a:rPr lang="nl-NL" sz="2100" dirty="0" smtClean="0">
                <a:solidFill>
                  <a:srgbClr val="640064"/>
                </a:solidFill>
              </a:rPr>
              <a:t>markeringslinten, alleen in voetgangersgebied</a:t>
            </a:r>
          </a:p>
          <a:p>
            <a:pPr lvl="2"/>
            <a:r>
              <a:rPr lang="nl-NL" sz="2100" dirty="0" smtClean="0">
                <a:solidFill>
                  <a:srgbClr val="640064"/>
                </a:solidFill>
              </a:rPr>
              <a:t>andreasstrip</a:t>
            </a:r>
          </a:p>
          <a:p>
            <a:pPr lvl="2"/>
            <a:r>
              <a:rPr lang="nl-NL" sz="2100" dirty="0" err="1" smtClean="0">
                <a:solidFill>
                  <a:srgbClr val="640064"/>
                </a:solidFill>
              </a:rPr>
              <a:t>barriërs</a:t>
            </a:r>
            <a:endParaRPr lang="nl-NL" sz="2100" dirty="0" smtClean="0">
              <a:solidFill>
                <a:srgbClr val="640064"/>
              </a:solidFill>
            </a:endParaRPr>
          </a:p>
          <a:p>
            <a:pPr lvl="2"/>
            <a:r>
              <a:rPr lang="nl-NL" sz="2100" dirty="0" smtClean="0">
                <a:solidFill>
                  <a:srgbClr val="640064"/>
                </a:solidFill>
              </a:rPr>
              <a:t>obstakelverlichting en knipperlichten</a:t>
            </a:r>
          </a:p>
        </p:txBody>
      </p:sp>
      <p:pic>
        <p:nvPicPr>
          <p:cNvPr id="3891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roodwitli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929188"/>
            <a:ext cx="12573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wegbebakening-5-gro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4647">
            <a:off x="7534275" y="3121025"/>
            <a:ext cx="1171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eknop: Informatie 6">
            <a:hlinkClick r:id="rId5" action="ppaction://program" highlightClick="1"/>
          </p:cNvPr>
          <p:cNvSpPr/>
          <p:nvPr/>
        </p:nvSpPr>
        <p:spPr>
          <a:xfrm>
            <a:off x="3786188" y="514350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38920" name="Picture 9" descr="http://www.brabantsdagblad.nl/multimedia/archive/01119/JR-1112_1119563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395">
            <a:off x="6816725" y="5270500"/>
            <a:ext cx="176847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1" descr="Aannemer InfrA2 heeft bij rivier de Aa nog een kleine voorraad barriers staan. Foto Joris Roes/B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06881">
            <a:off x="6775450" y="5272088"/>
            <a:ext cx="19177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tieknop: Informatie 9">
            <a:hlinkClick r:id="rId9" action="ppaction://program" highlightClick="1"/>
          </p:cNvPr>
          <p:cNvSpPr/>
          <p:nvPr/>
        </p:nvSpPr>
        <p:spPr>
          <a:xfrm>
            <a:off x="5643563" y="3571875"/>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Actieknop: Informatie 10">
            <a:hlinkClick r:id="rId10" action="ppaction://program" highlightClick="1"/>
          </p:cNvPr>
          <p:cNvSpPr/>
          <p:nvPr/>
        </p:nvSpPr>
        <p:spPr>
          <a:xfrm>
            <a:off x="3214688" y="5500688"/>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963">
                                            <p:txEl>
                                              <p:pRg st="2" end="2"/>
                                            </p:txEl>
                                          </p:spTgt>
                                        </p:tgtEl>
                                        <p:attrNameLst>
                                          <p:attrName>style.visibility</p:attrName>
                                        </p:attrNameLst>
                                      </p:cBhvr>
                                      <p:to>
                                        <p:strVal val="visible"/>
                                      </p:to>
                                    </p:set>
                                    <p:anim calcmode="lin" valueType="num">
                                      <p:cBhvr additive="base">
                                        <p:cTn id="7" dur="2000" fill="hold"/>
                                        <p:tgtEl>
                                          <p:spTgt spid="16896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896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8963">
                                            <p:txEl>
                                              <p:pRg st="3" end="3"/>
                                            </p:txEl>
                                          </p:spTgt>
                                        </p:tgtEl>
                                        <p:attrNameLst>
                                          <p:attrName>style.visibility</p:attrName>
                                        </p:attrNameLst>
                                      </p:cBhvr>
                                      <p:to>
                                        <p:strVal val="visible"/>
                                      </p:to>
                                    </p:set>
                                    <p:anim calcmode="lin" valueType="num">
                                      <p:cBhvr additive="base">
                                        <p:cTn id="11" dur="20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896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8963">
                                            <p:txEl>
                                              <p:pRg st="4" end="4"/>
                                            </p:txEl>
                                          </p:spTgt>
                                        </p:tgtEl>
                                        <p:attrNameLst>
                                          <p:attrName>style.visibility</p:attrName>
                                        </p:attrNameLst>
                                      </p:cBhvr>
                                      <p:to>
                                        <p:strVal val="visible"/>
                                      </p:to>
                                    </p:set>
                                    <p:anim calcmode="lin" valueType="num">
                                      <p:cBhvr additive="base">
                                        <p:cTn id="15" dur="2000" fill="hold"/>
                                        <p:tgtEl>
                                          <p:spTgt spid="16896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896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8963">
                                            <p:txEl>
                                              <p:pRg st="5" end="5"/>
                                            </p:txEl>
                                          </p:spTgt>
                                        </p:tgtEl>
                                        <p:attrNameLst>
                                          <p:attrName>style.visibility</p:attrName>
                                        </p:attrNameLst>
                                      </p:cBhvr>
                                      <p:to>
                                        <p:strVal val="visible"/>
                                      </p:to>
                                    </p:set>
                                    <p:anim calcmode="lin" valueType="num">
                                      <p:cBhvr additive="base">
                                        <p:cTn id="19" dur="2000" fill="hold"/>
                                        <p:tgtEl>
                                          <p:spTgt spid="16896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896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8963">
                                            <p:txEl>
                                              <p:pRg st="6" end="6"/>
                                            </p:txEl>
                                          </p:spTgt>
                                        </p:tgtEl>
                                        <p:attrNameLst>
                                          <p:attrName>style.visibility</p:attrName>
                                        </p:attrNameLst>
                                      </p:cBhvr>
                                      <p:to>
                                        <p:strVal val="visible"/>
                                      </p:to>
                                    </p:set>
                                    <p:anim calcmode="lin" valueType="num">
                                      <p:cBhvr additive="base">
                                        <p:cTn id="23" dur="2000" fill="hold"/>
                                        <p:tgtEl>
                                          <p:spTgt spid="16896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896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8963">
                                            <p:txEl>
                                              <p:pRg st="7" end="7"/>
                                            </p:txEl>
                                          </p:spTgt>
                                        </p:tgtEl>
                                        <p:attrNameLst>
                                          <p:attrName>style.visibility</p:attrName>
                                        </p:attrNameLst>
                                      </p:cBhvr>
                                      <p:to>
                                        <p:strVal val="visible"/>
                                      </p:to>
                                    </p:set>
                                    <p:anim calcmode="lin" valueType="num">
                                      <p:cBhvr additive="base">
                                        <p:cTn id="27" dur="2000" fill="hold"/>
                                        <p:tgtEl>
                                          <p:spTgt spid="168963">
                                            <p:txEl>
                                              <p:pRg st="7" end="7"/>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896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8963">
                                            <p:txEl>
                                              <p:pRg st="8" end="8"/>
                                            </p:txEl>
                                          </p:spTgt>
                                        </p:tgtEl>
                                        <p:attrNameLst>
                                          <p:attrName>style.visibility</p:attrName>
                                        </p:attrNameLst>
                                      </p:cBhvr>
                                      <p:to>
                                        <p:strVal val="visible"/>
                                      </p:to>
                                    </p:set>
                                    <p:anim calcmode="lin" valueType="num">
                                      <p:cBhvr additive="base">
                                        <p:cTn id="31" dur="2000" fill="hold"/>
                                        <p:tgtEl>
                                          <p:spTgt spid="168963">
                                            <p:txEl>
                                              <p:pRg st="8" end="8"/>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896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8963">
                                            <p:txEl>
                                              <p:pRg st="9" end="9"/>
                                            </p:txEl>
                                          </p:spTgt>
                                        </p:tgtEl>
                                        <p:attrNameLst>
                                          <p:attrName>style.visibility</p:attrName>
                                        </p:attrNameLst>
                                      </p:cBhvr>
                                      <p:to>
                                        <p:strVal val="visible"/>
                                      </p:to>
                                    </p:set>
                                    <p:anim calcmode="lin" valueType="num">
                                      <p:cBhvr additive="base">
                                        <p:cTn id="35" dur="2000" fill="hold"/>
                                        <p:tgtEl>
                                          <p:spTgt spid="168963">
                                            <p:txEl>
                                              <p:pRg st="9" end="9"/>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896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nl-NL" sz="3200" b="1" smtClean="0">
                <a:latin typeface="Arial" charset="0"/>
              </a:rPr>
              <a:t>Persoonlijke beschermingsmiddelen </a:t>
            </a:r>
            <a:r>
              <a:rPr lang="nl-NL" sz="3200" smtClean="0">
                <a:latin typeface="Arial" charset="0"/>
              </a:rPr>
              <a:t>(1)</a:t>
            </a:r>
          </a:p>
        </p:txBody>
      </p:sp>
      <p:sp>
        <p:nvSpPr>
          <p:cNvPr id="39939"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FF0000"/>
                </a:solidFill>
              </a:rPr>
              <a:t>Bij goede afzettingen hoort ook het gebruik van goedgekeurde PBM’s. Klasse 2.</a:t>
            </a:r>
          </a:p>
          <a:p>
            <a:r>
              <a:rPr lang="nl-NL" sz="2400" smtClean="0">
                <a:solidFill>
                  <a:srgbClr val="640064"/>
                </a:solidFill>
              </a:rPr>
              <a:t>In de Europese norm (NEN-EN 471) staat beschreven waar goedgekeurde veiligheidskleding aan moet voldoen (deze informatie moet vermeld zijn op het label in de veiligheidskleding). </a:t>
            </a:r>
          </a:p>
          <a:p>
            <a:r>
              <a:rPr lang="nl-NL" sz="2400" smtClean="0">
                <a:solidFill>
                  <a:srgbClr val="640064"/>
                </a:solidFill>
              </a:rPr>
              <a:t>RAW-Standaard 2010, paragraaf  01.12.04</a:t>
            </a:r>
          </a:p>
          <a:p>
            <a:r>
              <a:rPr lang="nl-NL" sz="2400" smtClean="0">
                <a:solidFill>
                  <a:srgbClr val="640064"/>
                </a:solidFill>
              </a:rPr>
              <a:t>Voor werkzaamheden aan autosnel-</a:t>
            </a:r>
          </a:p>
          <a:p>
            <a:pPr>
              <a:buFont typeface="Wingdings" pitchFamily="2" charset="2"/>
              <a:buNone/>
            </a:pPr>
            <a:r>
              <a:rPr lang="nl-NL" sz="2400" smtClean="0">
                <a:solidFill>
                  <a:srgbClr val="640064"/>
                </a:solidFill>
              </a:rPr>
              <a:t>	wegen heeft Rijkswaterstaat (RWS)</a:t>
            </a:r>
          </a:p>
          <a:p>
            <a:pPr>
              <a:buFont typeface="Wingdings" pitchFamily="2" charset="2"/>
              <a:buNone/>
            </a:pPr>
            <a:r>
              <a:rPr lang="nl-NL" sz="2400" smtClean="0">
                <a:solidFill>
                  <a:srgbClr val="640064"/>
                </a:solidFill>
              </a:rPr>
              <a:t>	aanvullende eisen opgesteld.</a:t>
            </a:r>
          </a:p>
          <a:p>
            <a:pPr eaLnBrk="1" hangingPunct="1">
              <a:spcBef>
                <a:spcPct val="0"/>
              </a:spcBef>
            </a:pPr>
            <a:endParaRPr lang="nl-NL" sz="2400" smtClean="0">
              <a:solidFill>
                <a:srgbClr val="FF0000"/>
              </a:solidFill>
            </a:endParaRPr>
          </a:p>
        </p:txBody>
      </p:sp>
      <p:pic>
        <p:nvPicPr>
          <p:cNvPr id="3994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D:\1. AOC-OOST\LESMATERIAAL\Cursus Veilig werken langs de weg\Veiligheidshesj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4365625"/>
            <a:ext cx="2416175"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300" smtClean="0">
                <a:solidFill>
                  <a:srgbClr val="640064"/>
                </a:solidFill>
              </a:rPr>
              <a:t>De verantwoordelijkheid voor het dragen van veiligheidskleding ligt bij de werkgever en de werknemer.</a:t>
            </a:r>
          </a:p>
          <a:p>
            <a:pPr eaLnBrk="1" hangingPunct="1">
              <a:spcBef>
                <a:spcPct val="0"/>
              </a:spcBef>
              <a:buFont typeface="Wingdings" pitchFamily="2" charset="2"/>
              <a:buNone/>
            </a:pPr>
            <a:r>
              <a:rPr lang="nl-NL" sz="2300" smtClean="0">
                <a:solidFill>
                  <a:srgbClr val="640064"/>
                </a:solidFill>
              </a:rPr>
              <a:t>	De werkgever is volgens de Arbo-wet verplicht veiligheidskleding te verstrekken.</a:t>
            </a:r>
          </a:p>
          <a:p>
            <a:pPr eaLnBrk="1" hangingPunct="1">
              <a:spcBef>
                <a:spcPct val="0"/>
              </a:spcBef>
              <a:buFont typeface="Wingdings" pitchFamily="2" charset="2"/>
              <a:buNone/>
            </a:pPr>
            <a:endParaRPr lang="nl-NL" sz="2300" smtClean="0">
              <a:solidFill>
                <a:srgbClr val="640064"/>
              </a:solidFill>
            </a:endParaRPr>
          </a:p>
          <a:p>
            <a:pPr eaLnBrk="1" hangingPunct="1">
              <a:spcBef>
                <a:spcPct val="0"/>
              </a:spcBef>
            </a:pPr>
            <a:r>
              <a:rPr lang="nl-NL" sz="2300" smtClean="0">
                <a:solidFill>
                  <a:srgbClr val="640064"/>
                </a:solidFill>
              </a:rPr>
              <a:t>De werknemer is verplicht deze te dragen. </a:t>
            </a:r>
          </a:p>
          <a:p>
            <a:pPr eaLnBrk="1" hangingPunct="1">
              <a:spcBef>
                <a:spcPct val="0"/>
              </a:spcBef>
            </a:pPr>
            <a:endParaRPr lang="nl-NL" sz="2300" smtClean="0">
              <a:solidFill>
                <a:srgbClr val="640064"/>
              </a:solidFill>
            </a:endParaRPr>
          </a:p>
          <a:p>
            <a:pPr eaLnBrk="1" hangingPunct="1">
              <a:spcBef>
                <a:spcPct val="0"/>
              </a:spcBef>
            </a:pPr>
            <a:r>
              <a:rPr lang="nl-NL" sz="2300" smtClean="0">
                <a:solidFill>
                  <a:srgbClr val="640064"/>
                </a:solidFill>
              </a:rPr>
              <a:t>Het niet dragen van PBM kan reden zijn tot ontslag.</a:t>
            </a:r>
          </a:p>
          <a:p>
            <a:pPr eaLnBrk="1" hangingPunct="1">
              <a:spcBef>
                <a:spcPct val="0"/>
              </a:spcBef>
            </a:pPr>
            <a:endParaRPr lang="nl-NL" sz="2300" smtClean="0">
              <a:solidFill>
                <a:srgbClr val="640064"/>
              </a:solidFill>
            </a:endParaRPr>
          </a:p>
          <a:p>
            <a:pPr eaLnBrk="1" hangingPunct="1">
              <a:spcBef>
                <a:spcPct val="0"/>
              </a:spcBef>
            </a:pPr>
            <a:r>
              <a:rPr lang="nl-NL" sz="2300" smtClean="0">
                <a:solidFill>
                  <a:srgbClr val="640064"/>
                </a:solidFill>
              </a:rPr>
              <a:t>De arbeidsinspectie kan een boete opleggen wanneer je geen veiligheidskleding draagt.</a:t>
            </a:r>
          </a:p>
          <a:p>
            <a:pPr eaLnBrk="1" hangingPunct="1">
              <a:spcBef>
                <a:spcPct val="0"/>
              </a:spcBef>
            </a:pPr>
            <a:endParaRPr lang="nl-NL" sz="2300" smtClean="0">
              <a:solidFill>
                <a:srgbClr val="640064"/>
              </a:solidFill>
            </a:endParaRPr>
          </a:p>
          <a:p>
            <a:pPr eaLnBrk="1" hangingPunct="1">
              <a:spcBef>
                <a:spcPct val="0"/>
              </a:spcBef>
            </a:pPr>
            <a:r>
              <a:rPr lang="nl-NL" sz="2300" smtClean="0">
                <a:solidFill>
                  <a:srgbClr val="640064"/>
                </a:solidFill>
              </a:rPr>
              <a:t>Veiligheidskleding moet regelmatig worden gecontroleerd en worden onderhouden.</a:t>
            </a:r>
          </a:p>
        </p:txBody>
      </p:sp>
      <p:pic>
        <p:nvPicPr>
          <p:cNvPr id="40963"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Persoonlijke beschermingsmiddelen </a:t>
            </a:r>
            <a:r>
              <a:rPr lang="nl-NL" sz="3200">
                <a:solidFill>
                  <a:schemeClr val="tx2"/>
                </a:solidFill>
              </a:rPr>
              <a:t>(2)</a:t>
            </a:r>
          </a:p>
        </p:txBody>
      </p:sp>
      <p:pic>
        <p:nvPicPr>
          <p:cNvPr id="40965" name="Picture 6" descr="euro_biljet2_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71481">
            <a:off x="7402513" y="2616200"/>
            <a:ext cx="12731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Naast veiligheidsvestjes, -jassen en/of -broeken is het dragen van andere PBM’s verplicht wanneer de risico’s daartoe aanleiding geven. </a:t>
            </a:r>
            <a:br>
              <a:rPr lang="nl-NL" sz="2400" smtClean="0">
                <a:solidFill>
                  <a:srgbClr val="640064"/>
                </a:solidFill>
              </a:rPr>
            </a:br>
            <a:r>
              <a:rPr lang="nl-NL" sz="2400" smtClean="0">
                <a:solidFill>
                  <a:srgbClr val="640064"/>
                </a:solidFill>
              </a:rPr>
              <a:t/>
            </a:r>
            <a:br>
              <a:rPr lang="nl-NL" sz="2400" smtClean="0">
                <a:solidFill>
                  <a:srgbClr val="640064"/>
                </a:solidFill>
              </a:rPr>
            </a:br>
            <a:r>
              <a:rPr lang="nl-NL" sz="2400" smtClean="0">
                <a:solidFill>
                  <a:srgbClr val="640064"/>
                </a:solidFill>
              </a:rPr>
              <a:t>Bij hijswerkzaamheden is bijvoorbeeld een helm verplicht. Veiligheidsschoeisel is verplicht te dragen indien risico op voetletsel aanwezig is.</a:t>
            </a:r>
          </a:p>
          <a:p>
            <a:pPr eaLnBrk="1" hangingPunct="1">
              <a:spcBef>
                <a:spcPct val="0"/>
              </a:spcBef>
            </a:pPr>
            <a:endParaRPr lang="nl-NL" sz="2400" smtClean="0">
              <a:solidFill>
                <a:srgbClr val="640064"/>
              </a:solidFill>
            </a:endParaRPr>
          </a:p>
          <a:p>
            <a:pPr eaLnBrk="1" hangingPunct="1">
              <a:spcBef>
                <a:spcPct val="0"/>
              </a:spcBef>
            </a:pPr>
            <a:endParaRPr lang="nl-NL" sz="2400" smtClean="0">
              <a:solidFill>
                <a:srgbClr val="640064"/>
              </a:solidFill>
            </a:endParaRPr>
          </a:p>
          <a:p>
            <a:pPr eaLnBrk="1" hangingPunct="1">
              <a:spcBef>
                <a:spcPct val="0"/>
              </a:spcBef>
            </a:pPr>
            <a:endParaRPr lang="nl-NL" sz="2400" b="1" i="1" smtClean="0">
              <a:solidFill>
                <a:srgbClr val="FF0000"/>
              </a:solidFill>
            </a:endParaRPr>
          </a:p>
          <a:p>
            <a:pPr eaLnBrk="1" hangingPunct="1">
              <a:spcBef>
                <a:spcPct val="0"/>
              </a:spcBef>
            </a:pPr>
            <a:endParaRPr lang="nl-NL" sz="2400" b="1" i="1" smtClean="0">
              <a:solidFill>
                <a:srgbClr val="FF0000"/>
              </a:solidFill>
            </a:endParaRPr>
          </a:p>
          <a:p>
            <a:pPr eaLnBrk="1" hangingPunct="1">
              <a:spcBef>
                <a:spcPct val="0"/>
              </a:spcBef>
            </a:pPr>
            <a:r>
              <a:rPr lang="nl-NL" sz="2400" b="1" i="1" smtClean="0">
                <a:solidFill>
                  <a:srgbClr val="FF0000"/>
                </a:solidFill>
              </a:rPr>
              <a:t>PBM’s voorkomen geen letsels of ongeval maar verkleinen wel de kans daarop.</a:t>
            </a:r>
            <a:endParaRPr lang="nl-NL" sz="2400" smtClean="0">
              <a:solidFill>
                <a:srgbClr val="640064"/>
              </a:solidFill>
            </a:endParaRPr>
          </a:p>
        </p:txBody>
      </p:sp>
      <p:pic>
        <p:nvPicPr>
          <p:cNvPr id="41987"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Persoonlijke beschermingsmiddelen </a:t>
            </a:r>
            <a:r>
              <a:rPr lang="nl-NL" sz="3200">
                <a:solidFill>
                  <a:schemeClr val="tx2"/>
                </a:solidFill>
              </a:rPr>
              <a:t>(3)</a:t>
            </a:r>
          </a:p>
        </p:txBody>
      </p:sp>
      <p:pic>
        <p:nvPicPr>
          <p:cNvPr id="41989" name="Picture 5" descr="D:\3. AFBEELDINGEN\Plaatjes\veiligheidshelm 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4143375"/>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nl-NL" sz="3200" b="1" dirty="0" smtClean="0">
                <a:latin typeface="Arial" charset="0"/>
              </a:rPr>
              <a:t>Het plaatsen van een goede afzetting </a:t>
            </a:r>
            <a:r>
              <a:rPr lang="nl-NL" sz="3200" dirty="0" smtClean="0">
                <a:latin typeface="Arial" charset="0"/>
              </a:rPr>
              <a:t>(0)</a:t>
            </a:r>
          </a:p>
        </p:txBody>
      </p:sp>
      <p:sp>
        <p:nvSpPr>
          <p:cNvPr id="43011" name="Rectangle 3"/>
          <p:cNvSpPr>
            <a:spLocks noGrp="1" noChangeArrowheads="1"/>
          </p:cNvSpPr>
          <p:nvPr>
            <p:ph type="body" idx="4294967295"/>
          </p:nvPr>
        </p:nvSpPr>
        <p:spPr>
          <a:xfrm>
            <a:off x="900113" y="1628775"/>
            <a:ext cx="8243887" cy="5229225"/>
          </a:xfrm>
        </p:spPr>
        <p:txBody>
          <a:bodyPr/>
          <a:lstStyle/>
          <a:p>
            <a:pPr eaLnBrk="1" hangingPunct="1">
              <a:lnSpc>
                <a:spcPct val="90000"/>
              </a:lnSpc>
              <a:spcBef>
                <a:spcPct val="0"/>
              </a:spcBef>
            </a:pPr>
            <a:r>
              <a:rPr lang="nl-NL" sz="2400" smtClean="0">
                <a:solidFill>
                  <a:srgbClr val="640064"/>
                </a:solidFill>
              </a:rPr>
              <a:t>Tijdens het plaatsen van afzettingen moet je rekening houden met drie belangrijke doelstellingen:</a:t>
            </a:r>
          </a:p>
          <a:p>
            <a:pPr lvl="1" eaLnBrk="1" hangingPunct="1">
              <a:lnSpc>
                <a:spcPct val="90000"/>
              </a:lnSpc>
              <a:spcBef>
                <a:spcPct val="0"/>
              </a:spcBef>
            </a:pPr>
            <a:r>
              <a:rPr lang="nl-NL" sz="2200" smtClean="0">
                <a:solidFill>
                  <a:srgbClr val="640064"/>
                </a:solidFill>
              </a:rPr>
              <a:t>De veiligheid voor de wegwerker</a:t>
            </a:r>
          </a:p>
          <a:p>
            <a:pPr lvl="1" eaLnBrk="1" hangingPunct="1">
              <a:lnSpc>
                <a:spcPct val="90000"/>
              </a:lnSpc>
              <a:spcBef>
                <a:spcPct val="0"/>
              </a:spcBef>
            </a:pPr>
            <a:r>
              <a:rPr lang="nl-NL" sz="2200" smtClean="0">
                <a:solidFill>
                  <a:srgbClr val="640064"/>
                </a:solidFill>
              </a:rPr>
              <a:t>Voldoende ruimte om het werk te kunnen uitvoeren</a:t>
            </a:r>
          </a:p>
          <a:p>
            <a:pPr lvl="1" eaLnBrk="1" hangingPunct="1">
              <a:lnSpc>
                <a:spcPct val="90000"/>
              </a:lnSpc>
              <a:spcBef>
                <a:spcPct val="0"/>
              </a:spcBef>
            </a:pPr>
            <a:r>
              <a:rPr lang="nl-NL" sz="2200" smtClean="0">
                <a:solidFill>
                  <a:srgbClr val="640064"/>
                </a:solidFill>
              </a:rPr>
              <a:t>Zo min mogelijk overlast voor het verkeer</a:t>
            </a:r>
          </a:p>
          <a:p>
            <a:pPr lvl="1" eaLnBrk="1" hangingPunct="1">
              <a:lnSpc>
                <a:spcPct val="90000"/>
              </a:lnSpc>
              <a:spcBef>
                <a:spcPct val="0"/>
              </a:spcBef>
            </a:pPr>
            <a:endParaRPr lang="nl-NL" sz="2200" smtClean="0">
              <a:solidFill>
                <a:srgbClr val="640064"/>
              </a:solidFill>
            </a:endParaRPr>
          </a:p>
          <a:p>
            <a:pPr eaLnBrk="1" hangingPunct="1">
              <a:lnSpc>
                <a:spcPct val="90000"/>
              </a:lnSpc>
              <a:spcBef>
                <a:spcPct val="0"/>
              </a:spcBef>
            </a:pPr>
            <a:r>
              <a:rPr lang="nl-NL" sz="2400" smtClean="0">
                <a:solidFill>
                  <a:srgbClr val="640064"/>
                </a:solidFill>
              </a:rPr>
              <a:t>Om tot veiliger werken te komen, moet de afzetting op de juiste manier worden geplaatst en afgebroken. Daarnaast is regelmatige controle belangrijk.                Bij veranderingen in het werk </a:t>
            </a:r>
          </a:p>
          <a:p>
            <a:pPr eaLnBrk="1" hangingPunct="1">
              <a:lnSpc>
                <a:spcPct val="90000"/>
              </a:lnSpc>
              <a:spcBef>
                <a:spcPct val="0"/>
              </a:spcBef>
              <a:buFont typeface="Wingdings" pitchFamily="2" charset="2"/>
              <a:buNone/>
            </a:pPr>
            <a:r>
              <a:rPr lang="nl-NL" sz="2400" smtClean="0">
                <a:solidFill>
                  <a:srgbClr val="640064"/>
                </a:solidFill>
              </a:rPr>
              <a:t>	moet de afzetting worden </a:t>
            </a:r>
          </a:p>
          <a:p>
            <a:pPr eaLnBrk="1" hangingPunct="1">
              <a:lnSpc>
                <a:spcPct val="90000"/>
              </a:lnSpc>
              <a:spcBef>
                <a:spcPct val="0"/>
              </a:spcBef>
              <a:buFont typeface="Wingdings" pitchFamily="2" charset="2"/>
              <a:buNone/>
            </a:pPr>
            <a:r>
              <a:rPr lang="nl-NL" sz="2400" smtClean="0">
                <a:solidFill>
                  <a:srgbClr val="640064"/>
                </a:solidFill>
              </a:rPr>
              <a:t>	aangepast.</a:t>
            </a:r>
          </a:p>
        </p:txBody>
      </p:sp>
      <p:pic>
        <p:nvPicPr>
          <p:cNvPr id="4301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Botsabsorb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413" y="4581525"/>
            <a:ext cx="3208337"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en-US" sz="3200" b="1" smtClean="0">
                <a:latin typeface="Arial" charset="0"/>
              </a:rPr>
              <a:t>Doel van de cursus</a:t>
            </a:r>
            <a:endParaRPr lang="nl-NL" sz="3200" smtClean="0"/>
          </a:p>
        </p:txBody>
      </p:sp>
      <p:sp>
        <p:nvSpPr>
          <p:cNvPr id="7171" name="Rectangle 3"/>
          <p:cNvSpPr>
            <a:spLocks noGrp="1" noChangeArrowheads="1"/>
          </p:cNvSpPr>
          <p:nvPr>
            <p:ph type="body" idx="1"/>
          </p:nvPr>
        </p:nvSpPr>
        <p:spPr>
          <a:xfrm>
            <a:off x="900113" y="1628775"/>
            <a:ext cx="8243887" cy="5229225"/>
          </a:xfrm>
        </p:spPr>
        <p:txBody>
          <a:bodyPr/>
          <a:lstStyle/>
          <a:p>
            <a:pPr eaLnBrk="1" hangingPunct="1">
              <a:spcBef>
                <a:spcPct val="0"/>
              </a:spcBef>
            </a:pPr>
            <a:r>
              <a:rPr lang="nl-NL" sz="2400" smtClean="0">
                <a:solidFill>
                  <a:srgbClr val="640064"/>
                </a:solidFill>
              </a:rPr>
              <a:t>Het geven van inzicht in de risico’s die verbonden zijn aan het werken op, aan of langs wegen en het aanleren van de juiste praktische vaardigheden, welke noodzakelijk zijn voor het veilig (Iaten) uitvoeren van werkzaamheden. </a:t>
            </a:r>
            <a:br>
              <a:rPr lang="nl-NL" sz="2400" smtClean="0">
                <a:solidFill>
                  <a:srgbClr val="640064"/>
                </a:solidFill>
              </a:rPr>
            </a:br>
            <a:r>
              <a:rPr lang="nl-NL" sz="2400" smtClean="0">
                <a:solidFill>
                  <a:srgbClr val="640064"/>
                </a:solidFill>
              </a:rPr>
              <a:t/>
            </a:r>
            <a:br>
              <a:rPr lang="nl-NL" sz="2400" smtClean="0">
                <a:solidFill>
                  <a:srgbClr val="640064"/>
                </a:solidFill>
              </a:rPr>
            </a:br>
            <a:endParaRPr lang="nl-NL" sz="2400" smtClean="0">
              <a:solidFill>
                <a:srgbClr val="640064"/>
              </a:solidFill>
            </a:endParaRPr>
          </a:p>
          <a:p>
            <a:pPr eaLnBrk="1" hangingPunct="1">
              <a:spcBef>
                <a:spcPct val="0"/>
              </a:spcBef>
              <a:buFont typeface="Wingdings" pitchFamily="2" charset="2"/>
              <a:buNone/>
            </a:pPr>
            <a:r>
              <a:rPr lang="nl-NL" sz="2400" i="1" smtClean="0">
                <a:solidFill>
                  <a:srgbClr val="640064"/>
                </a:solidFill>
              </a:rPr>
              <a:t>	</a:t>
            </a:r>
            <a:r>
              <a:rPr lang="nl-NL" sz="2200" b="1" i="1" smtClean="0">
                <a:solidFill>
                  <a:srgbClr val="640064"/>
                </a:solidFill>
              </a:rPr>
              <a:t>De wettelijke verplichting vanuit de ARBO-wet voor de werkgever om de werknemers voldoende voorlichting en onderricht aan te bieden sluit hierbij aan.</a:t>
            </a:r>
            <a:r>
              <a:rPr lang="nl-NL" sz="2400" b="1" smtClean="0">
                <a:solidFill>
                  <a:srgbClr val="640064"/>
                </a:solidFill>
              </a:rPr>
              <a:t> </a:t>
            </a:r>
            <a:r>
              <a:rPr lang="nl-NL" sz="2400" smtClean="0">
                <a:solidFill>
                  <a:srgbClr val="640064"/>
                </a:solidFill>
              </a:rPr>
              <a:t/>
            </a:r>
            <a:br>
              <a:rPr lang="nl-NL" sz="2400" smtClean="0">
                <a:solidFill>
                  <a:srgbClr val="640064"/>
                </a:solidFill>
              </a:rPr>
            </a:br>
            <a:endParaRPr lang="nl-NL" sz="2400" smtClean="0">
              <a:solidFill>
                <a:srgbClr val="640064"/>
              </a:solidFill>
            </a:endParaRPr>
          </a:p>
        </p:txBody>
      </p:sp>
      <p:pic>
        <p:nvPicPr>
          <p:cNvPr id="7172" name="Picture 6" descr="AOC_oost_logo 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nl-NL" sz="3200" b="1" smtClean="0">
                <a:latin typeface="Arial" charset="0"/>
              </a:rPr>
              <a:t>Het plaatsen van een goede afzetting </a:t>
            </a:r>
            <a:r>
              <a:rPr lang="nl-NL" sz="3200" smtClean="0">
                <a:latin typeface="Arial" charset="0"/>
              </a:rPr>
              <a:t>(1)</a:t>
            </a:r>
          </a:p>
        </p:txBody>
      </p:sp>
      <p:sp>
        <p:nvSpPr>
          <p:cNvPr id="44035" name="Rectangle 3"/>
          <p:cNvSpPr>
            <a:spLocks noGrp="1" noChangeArrowheads="1"/>
          </p:cNvSpPr>
          <p:nvPr>
            <p:ph type="body" idx="4294967295"/>
          </p:nvPr>
        </p:nvSpPr>
        <p:spPr>
          <a:xfrm>
            <a:off x="900113" y="1628775"/>
            <a:ext cx="8243887" cy="5229225"/>
          </a:xfrm>
        </p:spPr>
        <p:txBody>
          <a:bodyPr/>
          <a:lstStyle/>
          <a:p>
            <a:pPr eaLnBrk="1" hangingPunct="1">
              <a:lnSpc>
                <a:spcPct val="90000"/>
              </a:lnSpc>
              <a:spcBef>
                <a:spcPct val="0"/>
              </a:spcBef>
            </a:pPr>
            <a:endParaRPr lang="nl-NL" sz="2400" smtClean="0">
              <a:solidFill>
                <a:srgbClr val="640064"/>
              </a:solidFill>
            </a:endParaRPr>
          </a:p>
        </p:txBody>
      </p:sp>
      <p:pic>
        <p:nvPicPr>
          <p:cNvPr id="4403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D:\1. AOC-OOST\LESMATERIAAL\Cursus Veilig werken langs de weg\situatiefoto's\OngevalA28Wez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700213"/>
            <a:ext cx="7388225"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928688" y="285750"/>
            <a:ext cx="8215312" cy="1143000"/>
          </a:xfrm>
        </p:spPr>
        <p:txBody>
          <a:bodyPr/>
          <a:lstStyle/>
          <a:p>
            <a:pPr eaLnBrk="1" hangingPunct="1"/>
            <a:r>
              <a:rPr lang="nl-NL" sz="3200" b="1" smtClean="0">
                <a:latin typeface="Arial" charset="0"/>
              </a:rPr>
              <a:t/>
            </a:r>
            <a:br>
              <a:rPr lang="nl-NL" sz="3200" b="1" smtClean="0">
                <a:latin typeface="Arial" charset="0"/>
              </a:rPr>
            </a:br>
            <a:r>
              <a:rPr lang="nl-NL" sz="3200" b="1" smtClean="0">
                <a:latin typeface="Arial" charset="0"/>
              </a:rPr>
              <a:t>Het plaatsen van een goede afzetting </a:t>
            </a:r>
            <a:r>
              <a:rPr lang="nl-NL" sz="3200" smtClean="0">
                <a:latin typeface="Arial" charset="0"/>
              </a:rPr>
              <a:t>(2)</a:t>
            </a:r>
          </a:p>
        </p:txBody>
      </p:sp>
      <p:sp>
        <p:nvSpPr>
          <p:cNvPr id="45059" name="Rectangle 3"/>
          <p:cNvSpPr>
            <a:spLocks noGrp="1" noChangeArrowheads="1"/>
          </p:cNvSpPr>
          <p:nvPr>
            <p:ph type="body" idx="4294967295"/>
          </p:nvPr>
        </p:nvSpPr>
        <p:spPr>
          <a:xfrm>
            <a:off x="900113" y="1628775"/>
            <a:ext cx="7772400" cy="5229225"/>
          </a:xfrm>
        </p:spPr>
        <p:txBody>
          <a:bodyPr/>
          <a:lstStyle/>
          <a:p>
            <a:r>
              <a:rPr lang="nl-NL" sz="2400" smtClean="0">
                <a:solidFill>
                  <a:srgbClr val="640064"/>
                </a:solidFill>
              </a:rPr>
              <a:t>Voor een goede afzetting geldt dat de opbouw volgens de </a:t>
            </a:r>
            <a:r>
              <a:rPr lang="nl-NL" sz="2400" smtClean="0">
                <a:solidFill>
                  <a:schemeClr val="accent2"/>
                </a:solidFill>
              </a:rPr>
              <a:t>richtlijnen van het CROW</a:t>
            </a:r>
            <a:r>
              <a:rPr lang="nl-NL" sz="2400" smtClean="0">
                <a:solidFill>
                  <a:srgbClr val="640064"/>
                </a:solidFill>
              </a:rPr>
              <a:t> is gebeurd. </a:t>
            </a:r>
          </a:p>
          <a:p>
            <a:endParaRPr lang="nl-NL" sz="2400" smtClean="0">
              <a:solidFill>
                <a:srgbClr val="640064"/>
              </a:solidFill>
            </a:endParaRPr>
          </a:p>
          <a:p>
            <a:r>
              <a:rPr lang="nl-NL" sz="2400" smtClean="0">
                <a:solidFill>
                  <a:srgbClr val="640064"/>
                </a:solidFill>
              </a:rPr>
              <a:t>De opzet is:</a:t>
            </a:r>
            <a:br>
              <a:rPr lang="nl-NL" sz="2400" smtClean="0">
                <a:solidFill>
                  <a:srgbClr val="640064"/>
                </a:solidFill>
              </a:rPr>
            </a:br>
            <a:r>
              <a:rPr lang="nl-NL" sz="2400" smtClean="0">
                <a:solidFill>
                  <a:srgbClr val="640064"/>
                </a:solidFill>
              </a:rPr>
              <a:t>zo </a:t>
            </a:r>
            <a:r>
              <a:rPr lang="nl-NL" sz="2400" smtClean="0">
                <a:solidFill>
                  <a:schemeClr val="accent2"/>
                </a:solidFill>
              </a:rPr>
              <a:t>kort </a:t>
            </a:r>
            <a:r>
              <a:rPr lang="nl-NL" sz="2400" smtClean="0">
                <a:solidFill>
                  <a:srgbClr val="640064"/>
                </a:solidFill>
              </a:rPr>
              <a:t>en </a:t>
            </a:r>
            <a:r>
              <a:rPr lang="nl-NL" sz="2400" smtClean="0">
                <a:solidFill>
                  <a:schemeClr val="accent2"/>
                </a:solidFill>
              </a:rPr>
              <a:t>smal </a:t>
            </a:r>
            <a:r>
              <a:rPr lang="nl-NL" sz="2400" smtClean="0">
                <a:solidFill>
                  <a:srgbClr val="640064"/>
                </a:solidFill>
              </a:rPr>
              <a:t>mogelijk waarbij het werk toch </a:t>
            </a:r>
            <a:r>
              <a:rPr lang="nl-NL" sz="2400" smtClean="0">
                <a:solidFill>
                  <a:schemeClr val="accent2"/>
                </a:solidFill>
              </a:rPr>
              <a:t>veilig</a:t>
            </a:r>
            <a:r>
              <a:rPr lang="nl-NL" sz="2400" smtClean="0">
                <a:solidFill>
                  <a:srgbClr val="640064"/>
                </a:solidFill>
              </a:rPr>
              <a:t> en </a:t>
            </a:r>
            <a:r>
              <a:rPr lang="nl-NL" sz="2400" smtClean="0">
                <a:solidFill>
                  <a:schemeClr val="accent2"/>
                </a:solidFill>
              </a:rPr>
              <a:t>goed</a:t>
            </a:r>
            <a:r>
              <a:rPr lang="nl-NL" sz="2400" smtClean="0">
                <a:solidFill>
                  <a:srgbClr val="640064"/>
                </a:solidFill>
              </a:rPr>
              <a:t> uitgevoerd kan worden. </a:t>
            </a:r>
          </a:p>
          <a:p>
            <a:endParaRPr lang="nl-NL" sz="2400" smtClean="0">
              <a:solidFill>
                <a:srgbClr val="640064"/>
              </a:solidFill>
            </a:endParaRPr>
          </a:p>
          <a:p>
            <a:r>
              <a:rPr lang="nl-NL" sz="2400" smtClean="0">
                <a:solidFill>
                  <a:srgbClr val="640064"/>
                </a:solidFill>
              </a:rPr>
              <a:t>Daarnaast dient de afzetting </a:t>
            </a:r>
            <a:r>
              <a:rPr lang="nl-NL" sz="2400" smtClean="0">
                <a:solidFill>
                  <a:schemeClr val="accent2"/>
                </a:solidFill>
              </a:rPr>
              <a:t>logisch</a:t>
            </a:r>
            <a:r>
              <a:rPr lang="nl-NL" sz="2400" smtClean="0">
                <a:solidFill>
                  <a:srgbClr val="640064"/>
                </a:solidFill>
              </a:rPr>
              <a:t> zijn; de weggebruiker moet gemakkelijk de weg kunnen vinden.</a:t>
            </a:r>
          </a:p>
          <a:p>
            <a:pPr eaLnBrk="1" hangingPunct="1">
              <a:spcBef>
                <a:spcPct val="0"/>
              </a:spcBef>
            </a:pPr>
            <a:endParaRPr lang="nl-NL" sz="2400" smtClean="0">
              <a:solidFill>
                <a:srgbClr val="640064"/>
              </a:solidFill>
            </a:endParaRPr>
          </a:p>
        </p:txBody>
      </p:sp>
      <p:pic>
        <p:nvPicPr>
          <p:cNvPr id="4506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nl-NL" sz="3200" b="1" smtClean="0">
                <a:latin typeface="Arial" charset="0"/>
              </a:rPr>
              <a:t>Het plaatsen van een goede afzetting </a:t>
            </a:r>
            <a:r>
              <a:rPr lang="nl-NL" sz="3200" smtClean="0">
                <a:latin typeface="Arial" charset="0"/>
              </a:rPr>
              <a:t>(3)</a:t>
            </a:r>
          </a:p>
        </p:txBody>
      </p:sp>
      <p:sp>
        <p:nvSpPr>
          <p:cNvPr id="4608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600" smtClean="0">
              <a:solidFill>
                <a:srgbClr val="640064"/>
              </a:solidFill>
            </a:endParaRPr>
          </a:p>
        </p:txBody>
      </p:sp>
      <p:pic>
        <p:nvPicPr>
          <p:cNvPr id="4608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571625"/>
            <a:ext cx="450215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6"/>
          <p:cNvSpPr txBox="1">
            <a:spLocks noChangeArrowheads="1"/>
          </p:cNvSpPr>
          <p:nvPr/>
        </p:nvSpPr>
        <p:spPr bwMode="auto">
          <a:xfrm>
            <a:off x="4932363" y="1628775"/>
            <a:ext cx="4211637"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b="1" u="sng">
                <a:solidFill>
                  <a:srgbClr val="640064"/>
                </a:solidFill>
              </a:rPr>
              <a:t>Langsprofiel</a:t>
            </a:r>
          </a:p>
          <a:p>
            <a:pPr eaLnBrk="1" hangingPunct="1">
              <a:spcBef>
                <a:spcPct val="50000"/>
              </a:spcBef>
            </a:pPr>
            <a:r>
              <a:rPr lang="nl-NL" sz="2400">
                <a:solidFill>
                  <a:srgbClr val="640064"/>
                </a:solidFill>
              </a:rPr>
              <a:t>Een goede afzetting is volgens een vast patroon in de lengterichting opgebouwd, te weten:</a:t>
            </a:r>
          </a:p>
          <a:p>
            <a:pPr eaLnBrk="1" hangingPunct="1">
              <a:buFontTx/>
              <a:buChar char="•"/>
            </a:pPr>
            <a:r>
              <a:rPr lang="nl-NL" sz="2400">
                <a:solidFill>
                  <a:srgbClr val="640064"/>
                </a:solidFill>
              </a:rPr>
              <a:t> inleiding (hier niet zichtbaar)</a:t>
            </a:r>
          </a:p>
          <a:p>
            <a:pPr eaLnBrk="1" hangingPunct="1">
              <a:buFontTx/>
              <a:buChar char="•"/>
            </a:pPr>
            <a:r>
              <a:rPr lang="nl-NL" sz="2400">
                <a:solidFill>
                  <a:srgbClr val="640064"/>
                </a:solidFill>
              </a:rPr>
              <a:t> nulpunt</a:t>
            </a:r>
          </a:p>
          <a:p>
            <a:pPr eaLnBrk="1" hangingPunct="1">
              <a:buFontTx/>
              <a:buChar char="•"/>
            </a:pPr>
            <a:r>
              <a:rPr lang="nl-NL" sz="2400">
                <a:solidFill>
                  <a:srgbClr val="640064"/>
                </a:solidFill>
              </a:rPr>
              <a:t> werkvak</a:t>
            </a:r>
          </a:p>
          <a:p>
            <a:pPr lvl="1" eaLnBrk="1" hangingPunct="1">
              <a:buFontTx/>
              <a:buChar char="•"/>
            </a:pPr>
            <a:r>
              <a:rPr lang="nl-NL" sz="2400">
                <a:solidFill>
                  <a:srgbClr val="640064"/>
                </a:solidFill>
              </a:rPr>
              <a:t>veiligheidsruimte</a:t>
            </a:r>
          </a:p>
          <a:p>
            <a:pPr lvl="1" eaLnBrk="1" hangingPunct="1">
              <a:buFontTx/>
              <a:buChar char="•"/>
            </a:pPr>
            <a:r>
              <a:rPr lang="nl-NL" sz="2400">
                <a:solidFill>
                  <a:srgbClr val="640064"/>
                </a:solidFill>
              </a:rPr>
              <a:t>werkruimte</a:t>
            </a:r>
          </a:p>
          <a:p>
            <a:pPr eaLnBrk="1" hangingPunct="1">
              <a:buFontTx/>
              <a:buChar char="•"/>
            </a:pPr>
            <a:r>
              <a:rPr lang="nl-NL" sz="2400">
                <a:solidFill>
                  <a:srgbClr val="640064"/>
                </a:solidFill>
              </a:rPr>
              <a:t> beëindiging</a:t>
            </a:r>
          </a:p>
        </p:txBody>
      </p:sp>
    </p:spTree>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nl-NL" sz="3200" b="1" dirty="0" smtClean="0">
                <a:latin typeface="Arial" charset="0"/>
              </a:rPr>
              <a:t>Het plaatsen van een goede afzetting </a:t>
            </a:r>
            <a:r>
              <a:rPr lang="nl-NL" sz="3200" dirty="0" smtClean="0">
                <a:latin typeface="Arial" charset="0"/>
              </a:rPr>
              <a:t>(4)</a:t>
            </a:r>
          </a:p>
        </p:txBody>
      </p:sp>
      <p:sp>
        <p:nvSpPr>
          <p:cNvPr id="47107" name="Rectangle 3"/>
          <p:cNvSpPr>
            <a:spLocks noGrp="1" noChangeArrowheads="1"/>
          </p:cNvSpPr>
          <p:nvPr>
            <p:ph type="body" idx="4294967295"/>
          </p:nvPr>
        </p:nvSpPr>
        <p:spPr>
          <a:xfrm>
            <a:off x="611188" y="1628775"/>
            <a:ext cx="8532812" cy="5229225"/>
          </a:xfrm>
        </p:spPr>
        <p:txBody>
          <a:bodyPr/>
          <a:lstStyle/>
          <a:p>
            <a:pPr eaLnBrk="1" hangingPunct="1">
              <a:spcBef>
                <a:spcPct val="0"/>
              </a:spcBef>
              <a:buFont typeface="Wingdings" pitchFamily="2" charset="2"/>
              <a:buNone/>
            </a:pPr>
            <a:r>
              <a:rPr lang="nl-NL" sz="2400" b="1" u="sng" smtClean="0">
                <a:solidFill>
                  <a:srgbClr val="640064"/>
                </a:solidFill>
              </a:rPr>
              <a:t>Dwarsprofiel</a:t>
            </a:r>
          </a:p>
          <a:p>
            <a:pPr eaLnBrk="1" hangingPunct="1">
              <a:spcBef>
                <a:spcPct val="0"/>
              </a:spcBef>
              <a:buFont typeface="Wingdings" pitchFamily="2" charset="2"/>
              <a:buNone/>
            </a:pPr>
            <a:r>
              <a:rPr lang="nl-NL" sz="2400" smtClean="0">
                <a:solidFill>
                  <a:srgbClr val="640064"/>
                </a:solidFill>
              </a:rPr>
              <a:t>Een goede afzetting is ook volgens een vast patroon in de </a:t>
            </a:r>
          </a:p>
          <a:p>
            <a:pPr eaLnBrk="1" hangingPunct="1">
              <a:spcBef>
                <a:spcPct val="0"/>
              </a:spcBef>
              <a:buFont typeface="Wingdings" pitchFamily="2" charset="2"/>
              <a:buNone/>
            </a:pPr>
            <a:r>
              <a:rPr lang="nl-NL" sz="2400" smtClean="0">
                <a:solidFill>
                  <a:srgbClr val="640064"/>
                </a:solidFill>
              </a:rPr>
              <a:t>dwarsrichting opgebouwd, te weten:</a:t>
            </a:r>
          </a:p>
        </p:txBody>
      </p:sp>
      <p:pic>
        <p:nvPicPr>
          <p:cNvPr id="47108" name="Picture 6" descr="h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3000375"/>
            <a:ext cx="8532813"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7"/>
          <p:cNvSpPr txBox="1">
            <a:spLocks noChangeArrowheads="1"/>
          </p:cNvSpPr>
          <p:nvPr/>
        </p:nvSpPr>
        <p:spPr bwMode="auto">
          <a:xfrm>
            <a:off x="6357938" y="5357813"/>
            <a:ext cx="5730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200" b="1">
                <a:solidFill>
                  <a:schemeClr val="accent2"/>
                </a:solidFill>
              </a:rPr>
              <a:t>0,6 m</a:t>
            </a:r>
          </a:p>
        </p:txBody>
      </p:sp>
      <p:sp>
        <p:nvSpPr>
          <p:cNvPr id="47110" name="Text Box 8"/>
          <p:cNvSpPr txBox="1">
            <a:spLocks noChangeArrowheads="1"/>
          </p:cNvSpPr>
          <p:nvPr/>
        </p:nvSpPr>
        <p:spPr bwMode="auto">
          <a:xfrm>
            <a:off x="5715000" y="5715000"/>
            <a:ext cx="576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200" b="1">
                <a:solidFill>
                  <a:schemeClr val="accent2"/>
                </a:solidFill>
              </a:rPr>
              <a:t>0.5 m</a:t>
            </a:r>
          </a:p>
        </p:txBody>
      </p:sp>
      <p:sp>
        <p:nvSpPr>
          <p:cNvPr id="47111" name="Text Box 9"/>
          <p:cNvSpPr txBox="1">
            <a:spLocks noChangeArrowheads="1"/>
          </p:cNvSpPr>
          <p:nvPr/>
        </p:nvSpPr>
        <p:spPr bwMode="auto">
          <a:xfrm>
            <a:off x="2500313" y="5357813"/>
            <a:ext cx="182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200" b="1">
                <a:solidFill>
                  <a:schemeClr val="accent2"/>
                </a:solidFill>
              </a:rPr>
              <a:t>0,25 m, &gt;70 km = 0,5 m</a:t>
            </a:r>
          </a:p>
        </p:txBody>
      </p:sp>
      <p:sp>
        <p:nvSpPr>
          <p:cNvPr id="47112" name="Text Box 10"/>
          <p:cNvSpPr txBox="1">
            <a:spLocks noChangeArrowheads="1"/>
          </p:cNvSpPr>
          <p:nvPr/>
        </p:nvSpPr>
        <p:spPr bwMode="auto">
          <a:xfrm>
            <a:off x="2214563" y="4572000"/>
            <a:ext cx="1647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200" b="1">
                <a:solidFill>
                  <a:schemeClr val="accent2"/>
                </a:solidFill>
              </a:rPr>
              <a:t>min. 2,5 m of 2,75 m</a:t>
            </a:r>
          </a:p>
        </p:txBody>
      </p:sp>
      <p:sp>
        <p:nvSpPr>
          <p:cNvPr id="10" name="Rechthoek 9"/>
          <p:cNvSpPr/>
          <p:nvPr/>
        </p:nvSpPr>
        <p:spPr>
          <a:xfrm flipV="1">
            <a:off x="6215063" y="4143375"/>
            <a:ext cx="1643062" cy="14922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Rechthoek 10"/>
          <p:cNvSpPr/>
          <p:nvPr/>
        </p:nvSpPr>
        <p:spPr>
          <a:xfrm flipV="1">
            <a:off x="5357813" y="4143375"/>
            <a:ext cx="857250" cy="149225"/>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3" name="Rechthoek 12"/>
          <p:cNvSpPr/>
          <p:nvPr/>
        </p:nvSpPr>
        <p:spPr>
          <a:xfrm flipV="1">
            <a:off x="1619250" y="4143375"/>
            <a:ext cx="2447925" cy="1492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 name="Rechthoek 13"/>
          <p:cNvSpPr/>
          <p:nvPr/>
        </p:nvSpPr>
        <p:spPr>
          <a:xfrm flipV="1">
            <a:off x="4067175" y="4143375"/>
            <a:ext cx="433388" cy="1492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47117" name="Picture 11" descr="http://www.safetyfirstmaterials.be/_STUDIOEMMA_WWW/uploads/pages/1/100_100/13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000375"/>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hoek 15"/>
          <p:cNvSpPr/>
          <p:nvPr/>
        </p:nvSpPr>
        <p:spPr>
          <a:xfrm flipV="1">
            <a:off x="4500563" y="4143375"/>
            <a:ext cx="857250" cy="1492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9" name="Bliksemflits 18"/>
          <p:cNvSpPr/>
          <p:nvPr/>
        </p:nvSpPr>
        <p:spPr>
          <a:xfrm rot="18455174">
            <a:off x="8469313" y="3844925"/>
            <a:ext cx="376238" cy="465137"/>
          </a:xfrm>
          <a:prstGeom prst="lightningBol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0" name="Bliksemflits 19"/>
          <p:cNvSpPr/>
          <p:nvPr/>
        </p:nvSpPr>
        <p:spPr>
          <a:xfrm rot="6838638">
            <a:off x="7966075" y="3776663"/>
            <a:ext cx="498475" cy="558800"/>
          </a:xfrm>
          <a:prstGeom prst="lightningBol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7" name="Bliksemflits 16"/>
          <p:cNvSpPr/>
          <p:nvPr/>
        </p:nvSpPr>
        <p:spPr>
          <a:xfrm rot="6838638">
            <a:off x="1258888" y="3836987"/>
            <a:ext cx="420688" cy="506413"/>
          </a:xfrm>
          <a:prstGeom prst="lightningBol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8" name="Bliksemflits 17"/>
          <p:cNvSpPr/>
          <p:nvPr/>
        </p:nvSpPr>
        <p:spPr>
          <a:xfrm rot="6838638">
            <a:off x="875506" y="3834607"/>
            <a:ext cx="407987" cy="463550"/>
          </a:xfrm>
          <a:prstGeom prst="lightningBol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47123" name="Picture 19" descr="http://www.groendoen.com/inhoud/graspol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3786188"/>
            <a:ext cx="952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kstvak 22"/>
          <p:cNvSpPr txBox="1">
            <a:spLocks noChangeArrowheads="1"/>
          </p:cNvSpPr>
          <p:nvPr/>
        </p:nvSpPr>
        <p:spPr bwMode="auto">
          <a:xfrm>
            <a:off x="642938" y="5214938"/>
            <a:ext cx="1092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100" b="1">
                <a:latin typeface="Arial Black" pitchFamily="34" charset="0"/>
              </a:rPr>
              <a:t>obstakel-</a:t>
            </a:r>
          </a:p>
          <a:p>
            <a:pPr eaLnBrk="1" hangingPunct="1"/>
            <a:r>
              <a:rPr lang="nl-NL" sz="1100" b="1">
                <a:latin typeface="Arial Black" pitchFamily="34" charset="0"/>
              </a:rPr>
              <a:t>vrije ruimte</a:t>
            </a:r>
          </a:p>
        </p:txBody>
      </p:sp>
      <p:sp>
        <p:nvSpPr>
          <p:cNvPr id="47125" name="Tekstvak 23"/>
          <p:cNvSpPr txBox="1">
            <a:spLocks noChangeArrowheads="1"/>
          </p:cNvSpPr>
          <p:nvPr/>
        </p:nvSpPr>
        <p:spPr bwMode="auto">
          <a:xfrm>
            <a:off x="7786688" y="5143500"/>
            <a:ext cx="10715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100" b="1">
                <a:latin typeface="Arial Black" pitchFamily="34" charset="0"/>
              </a:rPr>
              <a:t>obstakel- </a:t>
            </a:r>
          </a:p>
          <a:p>
            <a:pPr eaLnBrk="1" hangingPunct="1"/>
            <a:r>
              <a:rPr lang="nl-NL" sz="1100" b="1">
                <a:latin typeface="Arial Black" pitchFamily="34" charset="0"/>
              </a:rPr>
              <a:t>vrije ruimte</a:t>
            </a:r>
          </a:p>
        </p:txBody>
      </p:sp>
      <p:cxnSp>
        <p:nvCxnSpPr>
          <p:cNvPr id="26" name="Rechte verbindingslijn met pijl 25"/>
          <p:cNvCxnSpPr/>
          <p:nvPr/>
        </p:nvCxnSpPr>
        <p:spPr>
          <a:xfrm>
            <a:off x="714375" y="5072063"/>
            <a:ext cx="928688" cy="158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a:xfrm rot="5400000">
            <a:off x="214312" y="4643438"/>
            <a:ext cx="100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rot="5400000">
            <a:off x="8358187" y="4643438"/>
            <a:ext cx="100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p:nvPr/>
        </p:nvCxnSpPr>
        <p:spPr>
          <a:xfrm>
            <a:off x="7858125" y="5072063"/>
            <a:ext cx="928688" cy="158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Rechthoek 41"/>
          <p:cNvSpPr/>
          <p:nvPr/>
        </p:nvSpPr>
        <p:spPr>
          <a:xfrm>
            <a:off x="0" y="0"/>
            <a:ext cx="642938" cy="4857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1" name="Bliksemflits 20"/>
          <p:cNvSpPr/>
          <p:nvPr/>
        </p:nvSpPr>
        <p:spPr>
          <a:xfrm rot="6826272">
            <a:off x="425450" y="3817938"/>
            <a:ext cx="466725" cy="609600"/>
          </a:xfrm>
          <a:prstGeom prst="lightningBol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47132" name="Picture 19" descr="http://www.groendoen.com/inhoud/graspol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786188"/>
            <a:ext cx="952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hthoek 43"/>
          <p:cNvSpPr/>
          <p:nvPr/>
        </p:nvSpPr>
        <p:spPr>
          <a:xfrm>
            <a:off x="142875" y="4857750"/>
            <a:ext cx="500063" cy="46038"/>
          </a:xfrm>
          <a:prstGeom prst="rect">
            <a:avLst/>
          </a:prstGeom>
          <a:solidFill>
            <a:srgbClr val="3A00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47134" name="Picture 4" descr="AOC_oost_logo 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nl-NL" sz="3200" b="1" smtClean="0">
                <a:latin typeface="Arial" charset="0"/>
              </a:rPr>
              <a:t>Het plaatsen van een goede afzetting </a:t>
            </a:r>
            <a:r>
              <a:rPr lang="nl-NL" sz="3200" smtClean="0">
                <a:latin typeface="Arial" charset="0"/>
              </a:rPr>
              <a:t>(5)</a:t>
            </a:r>
          </a:p>
        </p:txBody>
      </p:sp>
      <p:sp>
        <p:nvSpPr>
          <p:cNvPr id="48131" name="Rectangle 3"/>
          <p:cNvSpPr>
            <a:spLocks noGrp="1" noChangeArrowheads="1"/>
          </p:cNvSpPr>
          <p:nvPr>
            <p:ph type="body" idx="4294967295"/>
          </p:nvPr>
        </p:nvSpPr>
        <p:spPr>
          <a:xfrm>
            <a:off x="611188" y="1628775"/>
            <a:ext cx="8532812" cy="5229225"/>
          </a:xfrm>
        </p:spPr>
        <p:txBody>
          <a:bodyPr/>
          <a:lstStyle/>
          <a:p>
            <a:pPr eaLnBrk="1" hangingPunct="1">
              <a:spcBef>
                <a:spcPct val="0"/>
              </a:spcBef>
              <a:buFont typeface="Wingdings" pitchFamily="2" charset="2"/>
              <a:buNone/>
            </a:pPr>
            <a:endParaRPr lang="nl-NL" sz="2400" smtClean="0">
              <a:solidFill>
                <a:srgbClr val="640064"/>
              </a:solidFill>
            </a:endParaRPr>
          </a:p>
        </p:txBody>
      </p:sp>
      <p:pic>
        <p:nvPicPr>
          <p:cNvPr id="4813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0" descr="vrije ruim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528763"/>
            <a:ext cx="7451725"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flipV="1">
            <a:off x="4643438" y="5286375"/>
            <a:ext cx="4071937" cy="117475"/>
          </a:xfrm>
          <a:prstGeom prst="rect">
            <a:avLst/>
          </a:prstGeom>
          <a:solidFill>
            <a:srgbClr val="FF66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Rechthoek 6"/>
          <p:cNvSpPr/>
          <p:nvPr/>
        </p:nvSpPr>
        <p:spPr>
          <a:xfrm flipV="1">
            <a:off x="4000500" y="5286375"/>
            <a:ext cx="642938" cy="117475"/>
          </a:xfrm>
          <a:prstGeom prst="rect">
            <a:avLst/>
          </a:prstGeom>
          <a:solidFill>
            <a:srgbClr val="0099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8" name="Rechthoek 7"/>
          <p:cNvSpPr/>
          <p:nvPr/>
        </p:nvSpPr>
        <p:spPr>
          <a:xfrm flipV="1">
            <a:off x="3429000" y="5286375"/>
            <a:ext cx="571500" cy="117475"/>
          </a:xfrm>
          <a:prstGeom prst="rect">
            <a:avLst/>
          </a:prstGeom>
          <a:solidFill>
            <a:srgbClr val="00B0F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Rechthoek 8"/>
          <p:cNvSpPr/>
          <p:nvPr/>
        </p:nvSpPr>
        <p:spPr>
          <a:xfrm flipV="1">
            <a:off x="3143250" y="5286375"/>
            <a:ext cx="285750" cy="117475"/>
          </a:xfrm>
          <a:prstGeom prst="rect">
            <a:avLst/>
          </a:prstGeom>
          <a:solidFill>
            <a:schemeClr val="accent1">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0" name="Rechthoek 9"/>
          <p:cNvSpPr/>
          <p:nvPr/>
        </p:nvSpPr>
        <p:spPr>
          <a:xfrm flipV="1">
            <a:off x="1357313" y="5286375"/>
            <a:ext cx="1785937" cy="117475"/>
          </a:xfrm>
          <a:prstGeom prst="rect">
            <a:avLst/>
          </a:prstGeom>
          <a:solidFill>
            <a:schemeClr val="accent1">
              <a:lumMod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4294967295"/>
          </p:nvPr>
        </p:nvSpPr>
        <p:spPr>
          <a:xfrm>
            <a:off x="900113" y="1628775"/>
            <a:ext cx="8064500" cy="5229225"/>
          </a:xfrm>
        </p:spPr>
        <p:txBody>
          <a:bodyPr/>
          <a:lstStyle/>
          <a:p>
            <a:pPr eaLnBrk="1" hangingPunct="1">
              <a:spcBef>
                <a:spcPct val="0"/>
              </a:spcBef>
            </a:pPr>
            <a:r>
              <a:rPr lang="nl-NL" sz="2400" dirty="0" smtClean="0">
                <a:solidFill>
                  <a:srgbClr val="640064"/>
                </a:solidFill>
              </a:rPr>
              <a:t>Omleidingsroutes moeten in overleg met diverse betrokkenen worden vastgesteld. De wegbeheerder coördineert de afstemming. </a:t>
            </a:r>
          </a:p>
          <a:p>
            <a:pPr eaLnBrk="1" hangingPunct="1">
              <a:spcBef>
                <a:spcPct val="0"/>
              </a:spcBef>
              <a:buFont typeface="Wingdings" pitchFamily="2" charset="2"/>
              <a:buNone/>
            </a:pPr>
            <a:r>
              <a:rPr lang="nl-NL" sz="2400" dirty="0" smtClean="0">
                <a:solidFill>
                  <a:srgbClr val="640064"/>
                </a:solidFill>
              </a:rPr>
              <a:t>	Omleidingsroutes moeten duidelijk en volledig zijn!</a:t>
            </a:r>
          </a:p>
          <a:p>
            <a:pPr eaLnBrk="1" hangingPunct="1">
              <a:spcBef>
                <a:spcPct val="0"/>
              </a:spcBef>
              <a:buFont typeface="Wingdings" pitchFamily="2" charset="2"/>
              <a:buNone/>
            </a:pPr>
            <a:endParaRPr lang="nl-NL" sz="2400" dirty="0">
              <a:solidFill>
                <a:srgbClr val="640064"/>
              </a:solidFill>
            </a:endParaRPr>
          </a:p>
          <a:p>
            <a:pPr eaLnBrk="1" hangingPunct="1">
              <a:spcBef>
                <a:spcPct val="0"/>
              </a:spcBef>
              <a:buFont typeface="Wingdings" pitchFamily="2" charset="2"/>
              <a:buNone/>
            </a:pPr>
            <a:r>
              <a:rPr lang="nl-NL" sz="2400" dirty="0" smtClean="0">
                <a:solidFill>
                  <a:srgbClr val="640064"/>
                </a:solidFill>
              </a:rPr>
              <a:t>      </a:t>
            </a:r>
          </a:p>
        </p:txBody>
      </p:sp>
      <p:pic>
        <p:nvPicPr>
          <p:cNvPr id="49155"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Het plaatsen van een goede afzetting </a:t>
            </a:r>
            <a:r>
              <a:rPr lang="nl-NL" sz="3200">
                <a:solidFill>
                  <a:schemeClr val="tx2"/>
                </a:solidFill>
              </a:rPr>
              <a:t>(6)</a:t>
            </a:r>
          </a:p>
        </p:txBody>
      </p:sp>
      <p:pic>
        <p:nvPicPr>
          <p:cNvPr id="49157" name="Picture 6" descr="http://www.dorpsblad.com/wp-content/gallery/juli-2009/omlei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4286250"/>
            <a:ext cx="34829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eknop: Informatie 5">
            <a:hlinkClick r:id="rId4" action="ppaction://program" highlightClick="1"/>
          </p:cNvPr>
          <p:cNvSpPr/>
          <p:nvPr/>
        </p:nvSpPr>
        <p:spPr>
          <a:xfrm>
            <a:off x="3275856" y="3573016"/>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a:xfrm>
            <a:off x="900113" y="1628775"/>
            <a:ext cx="8064500" cy="5229225"/>
          </a:xfrm>
        </p:spPr>
        <p:txBody>
          <a:bodyPr/>
          <a:lstStyle/>
          <a:p>
            <a:pPr eaLnBrk="1" hangingPunct="1">
              <a:spcBef>
                <a:spcPct val="0"/>
              </a:spcBef>
            </a:pPr>
            <a:endParaRPr lang="nl-NL" sz="2400" smtClean="0">
              <a:solidFill>
                <a:srgbClr val="640064"/>
              </a:solidFill>
            </a:endParaRPr>
          </a:p>
        </p:txBody>
      </p:sp>
      <p:pic>
        <p:nvPicPr>
          <p:cNvPr id="50179"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dirty="0">
                <a:solidFill>
                  <a:schemeClr val="tx2"/>
                </a:solidFill>
                <a:effectLst>
                  <a:outerShdw blurRad="38100" dist="38100" dir="2700000" algn="tl">
                    <a:srgbClr val="000000"/>
                  </a:outerShdw>
                </a:effectLst>
              </a:rPr>
              <a:t/>
            </a:r>
            <a:br>
              <a:rPr lang="en-US" sz="3200" b="1" dirty="0">
                <a:solidFill>
                  <a:schemeClr val="tx2"/>
                </a:solidFill>
                <a:effectLst>
                  <a:outerShdw blurRad="38100" dist="38100" dir="2700000" algn="tl">
                    <a:srgbClr val="000000"/>
                  </a:outerShdw>
                </a:effectLst>
              </a:rPr>
            </a:br>
            <a:r>
              <a:rPr lang="nl-NL" sz="3200" b="1" dirty="0">
                <a:solidFill>
                  <a:schemeClr val="tx2"/>
                </a:solidFill>
              </a:rPr>
              <a:t>Inventarisatie materiaal / materieel </a:t>
            </a:r>
            <a:r>
              <a:rPr lang="nl-NL" sz="3200" b="1" dirty="0" err="1">
                <a:solidFill>
                  <a:schemeClr val="tx2"/>
                </a:solidFill>
              </a:rPr>
              <a:t>WiU</a:t>
            </a:r>
            <a:endParaRPr lang="nl-NL" sz="3200" dirty="0">
              <a:solidFill>
                <a:schemeClr val="tx2"/>
              </a:solidFill>
            </a:endParaRPr>
          </a:p>
        </p:txBody>
      </p:sp>
      <p:pic>
        <p:nvPicPr>
          <p:cNvPr id="50181" name="Picture 6" descr="398886_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472113"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Welke gegevens heb je nodig om te bepalen of je een weg moet afsluiten of afzetten?</a:t>
            </a:r>
          </a:p>
          <a:p>
            <a:pPr lvl="1" eaLnBrk="1" hangingPunct="1">
              <a:lnSpc>
                <a:spcPct val="150000"/>
              </a:lnSpc>
              <a:spcBef>
                <a:spcPct val="0"/>
              </a:spcBef>
            </a:pPr>
            <a:r>
              <a:rPr lang="nl-NL" sz="2200" smtClean="0">
                <a:solidFill>
                  <a:srgbClr val="640064"/>
                </a:solidFill>
              </a:rPr>
              <a:t>Breedte van de weg </a:t>
            </a:r>
          </a:p>
          <a:p>
            <a:pPr lvl="1" eaLnBrk="1" hangingPunct="1">
              <a:lnSpc>
                <a:spcPct val="150000"/>
              </a:lnSpc>
              <a:spcBef>
                <a:spcPct val="0"/>
              </a:spcBef>
            </a:pPr>
            <a:r>
              <a:rPr lang="nl-NL" sz="2200" smtClean="0">
                <a:solidFill>
                  <a:srgbClr val="640064"/>
                </a:solidFill>
              </a:rPr>
              <a:t>Plaats op de weg</a:t>
            </a:r>
          </a:p>
          <a:p>
            <a:pPr lvl="1" eaLnBrk="1" hangingPunct="1">
              <a:lnSpc>
                <a:spcPct val="150000"/>
              </a:lnSpc>
              <a:spcBef>
                <a:spcPct val="0"/>
              </a:spcBef>
            </a:pPr>
            <a:r>
              <a:rPr lang="nl-NL" sz="2200" smtClean="0">
                <a:solidFill>
                  <a:srgbClr val="640064"/>
                </a:solidFill>
              </a:rPr>
              <a:t>Busroute of veel vrachtverkeer</a:t>
            </a:r>
          </a:p>
          <a:p>
            <a:pPr lvl="1" eaLnBrk="1" hangingPunct="1">
              <a:lnSpc>
                <a:spcPct val="150000"/>
              </a:lnSpc>
              <a:spcBef>
                <a:spcPct val="0"/>
              </a:spcBef>
            </a:pPr>
            <a:r>
              <a:rPr lang="nl-NL" sz="2200" smtClean="0">
                <a:solidFill>
                  <a:srgbClr val="640064"/>
                </a:solidFill>
              </a:rPr>
              <a:t>Snelheid buiten WiU</a:t>
            </a:r>
          </a:p>
        </p:txBody>
      </p:sp>
      <p:pic>
        <p:nvPicPr>
          <p:cNvPr id="51203"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Weg afsluiten of afzetten?</a:t>
            </a:r>
            <a:endParaRPr lang="nl-NL" sz="3200">
              <a:solidFill>
                <a:schemeClr val="tx2"/>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8050">
                                            <p:txEl>
                                              <p:pRg st="1" end="1"/>
                                            </p:txEl>
                                          </p:spTgt>
                                        </p:tgtEl>
                                        <p:attrNameLst>
                                          <p:attrName>style.visibility</p:attrName>
                                        </p:attrNameLst>
                                      </p:cBhvr>
                                      <p:to>
                                        <p:strVal val="visible"/>
                                      </p:to>
                                    </p:set>
                                    <p:anim calcmode="lin" valueType="num">
                                      <p:cBhvr additive="base">
                                        <p:cTn id="7" dur="2000" fill="hold"/>
                                        <p:tgtEl>
                                          <p:spTgt spid="258050">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5805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8050">
                                            <p:txEl>
                                              <p:pRg st="2" end="2"/>
                                            </p:txEl>
                                          </p:spTgt>
                                        </p:tgtEl>
                                        <p:attrNameLst>
                                          <p:attrName>style.visibility</p:attrName>
                                        </p:attrNameLst>
                                      </p:cBhvr>
                                      <p:to>
                                        <p:strVal val="visible"/>
                                      </p:to>
                                    </p:set>
                                    <p:anim calcmode="lin" valueType="num">
                                      <p:cBhvr additive="base">
                                        <p:cTn id="11" dur="2000" fill="hold"/>
                                        <p:tgtEl>
                                          <p:spTgt spid="258050">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58050">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8050">
                                            <p:txEl>
                                              <p:pRg st="3" end="3"/>
                                            </p:txEl>
                                          </p:spTgt>
                                        </p:tgtEl>
                                        <p:attrNameLst>
                                          <p:attrName>style.visibility</p:attrName>
                                        </p:attrNameLst>
                                      </p:cBhvr>
                                      <p:to>
                                        <p:strVal val="visible"/>
                                      </p:to>
                                    </p:set>
                                    <p:anim calcmode="lin" valueType="num">
                                      <p:cBhvr additive="base">
                                        <p:cTn id="15" dur="2000" fill="hold"/>
                                        <p:tgtEl>
                                          <p:spTgt spid="258050">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58050">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8050">
                                            <p:txEl>
                                              <p:pRg st="4" end="4"/>
                                            </p:txEl>
                                          </p:spTgt>
                                        </p:tgtEl>
                                        <p:attrNameLst>
                                          <p:attrName>style.visibility</p:attrName>
                                        </p:attrNameLst>
                                      </p:cBhvr>
                                      <p:to>
                                        <p:strVal val="visible"/>
                                      </p:to>
                                    </p:set>
                                    <p:anim calcmode="lin" valueType="num">
                                      <p:cBhvr additive="base">
                                        <p:cTn id="19" dur="2000" fill="hold"/>
                                        <p:tgtEl>
                                          <p:spTgt spid="258050">
                                            <p:txEl>
                                              <p:pRg st="4" end="4"/>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580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Minimale verkeersruimte is 2,75 meter. Is deze smaller dan moet de weg worden afgesloten.</a:t>
            </a:r>
          </a:p>
          <a:p>
            <a:pPr eaLnBrk="1" hangingPunct="1">
              <a:spcBef>
                <a:spcPct val="0"/>
              </a:spcBef>
              <a:buFont typeface="Wingdings" pitchFamily="2" charset="2"/>
              <a:buNone/>
            </a:pPr>
            <a:r>
              <a:rPr lang="nl-NL" sz="2400" smtClean="0">
                <a:solidFill>
                  <a:srgbClr val="640064"/>
                </a:solidFill>
              </a:rPr>
              <a:t>	50 kilometerweg. Je hebt 2,5 meter werkruimte nodig. De weg is 6 meter breed. Mag je op deze weg een afzetting plaatsen of moet je hem afsluiten?</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009900"/>
                </a:solidFill>
              </a:rPr>
              <a:t>Werkruimte 2,5, vrije ruimte 0,6 m, ruimte voor afzetting is 0,5 m, obstakelvrees is 0,25m.</a:t>
            </a:r>
          </a:p>
          <a:p>
            <a:pPr eaLnBrk="1" hangingPunct="1">
              <a:spcBef>
                <a:spcPct val="0"/>
              </a:spcBef>
              <a:buFont typeface="Wingdings" pitchFamily="2" charset="2"/>
              <a:buNone/>
            </a:pPr>
            <a:r>
              <a:rPr lang="nl-NL" sz="2400" smtClean="0">
                <a:solidFill>
                  <a:srgbClr val="009900"/>
                </a:solidFill>
              </a:rPr>
              <a:t>	Opl: 2,5 + 0,6 + 0,5 + 0,25 en 2,75 = </a:t>
            </a:r>
            <a:r>
              <a:rPr lang="nl-NL" sz="2400" u="sng" smtClean="0">
                <a:solidFill>
                  <a:srgbClr val="009900"/>
                </a:solidFill>
              </a:rPr>
              <a:t>6,6</a:t>
            </a:r>
            <a:r>
              <a:rPr lang="nl-NL" sz="2400" smtClean="0">
                <a:solidFill>
                  <a:srgbClr val="009900"/>
                </a:solidFill>
              </a:rPr>
              <a:t>. </a:t>
            </a:r>
          </a:p>
          <a:p>
            <a:pPr eaLnBrk="1" hangingPunct="1">
              <a:spcBef>
                <a:spcPct val="0"/>
              </a:spcBef>
              <a:buFont typeface="Wingdings" pitchFamily="2" charset="2"/>
              <a:buNone/>
            </a:pPr>
            <a:r>
              <a:rPr lang="nl-NL" sz="2400" smtClean="0">
                <a:solidFill>
                  <a:srgbClr val="009900"/>
                </a:solidFill>
              </a:rPr>
              <a:t>	De weg moet worden </a:t>
            </a:r>
            <a:r>
              <a:rPr lang="nl-NL" sz="2400" u="sng" smtClean="0">
                <a:solidFill>
                  <a:srgbClr val="009900"/>
                </a:solidFill>
              </a:rPr>
              <a:t>afgesloten</a:t>
            </a:r>
            <a:r>
              <a:rPr lang="nl-NL" sz="2400" smtClean="0">
                <a:solidFill>
                  <a:srgbClr val="009900"/>
                </a:solidFill>
              </a:rPr>
              <a:t>.</a:t>
            </a:r>
          </a:p>
        </p:txBody>
      </p:sp>
      <p:pic>
        <p:nvPicPr>
          <p:cNvPr id="52227"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Oefening 1</a:t>
            </a:r>
            <a:endParaRPr lang="nl-NL" sz="3200">
              <a:solidFill>
                <a:schemeClr val="tx2"/>
              </a:solidFill>
            </a:endParaRPr>
          </a:p>
        </p:txBody>
      </p:sp>
      <p:pic>
        <p:nvPicPr>
          <p:cNvPr id="52229" name="Picture 6" descr="h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115888"/>
            <a:ext cx="331311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4978">
                                            <p:txEl>
                                              <p:pRg st="3" end="3"/>
                                            </p:txEl>
                                          </p:spTgt>
                                        </p:tgtEl>
                                        <p:attrNameLst>
                                          <p:attrName>style.visibility</p:attrName>
                                        </p:attrNameLst>
                                      </p:cBhvr>
                                      <p:to>
                                        <p:strVal val="visible"/>
                                      </p:to>
                                    </p:set>
                                    <p:anim calcmode="lin" valueType="num">
                                      <p:cBhvr additive="base">
                                        <p:cTn id="7" dur="2000" fill="hold"/>
                                        <p:tgtEl>
                                          <p:spTgt spid="254978">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5497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4978">
                                            <p:txEl>
                                              <p:pRg st="4" end="4"/>
                                            </p:txEl>
                                          </p:spTgt>
                                        </p:tgtEl>
                                        <p:attrNameLst>
                                          <p:attrName>style.visibility</p:attrName>
                                        </p:attrNameLst>
                                      </p:cBhvr>
                                      <p:to>
                                        <p:strVal val="visible"/>
                                      </p:to>
                                    </p:set>
                                    <p:anim calcmode="lin" valueType="num">
                                      <p:cBhvr additive="base">
                                        <p:cTn id="11" dur="2000" fill="hold"/>
                                        <p:tgtEl>
                                          <p:spTgt spid="254978">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5497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4978">
                                            <p:txEl>
                                              <p:pRg st="5" end="5"/>
                                            </p:txEl>
                                          </p:spTgt>
                                        </p:tgtEl>
                                        <p:attrNameLst>
                                          <p:attrName>style.visibility</p:attrName>
                                        </p:attrNameLst>
                                      </p:cBhvr>
                                      <p:to>
                                        <p:strVal val="visible"/>
                                      </p:to>
                                    </p:set>
                                    <p:anim calcmode="lin" valueType="num">
                                      <p:cBhvr additive="base">
                                        <p:cTn id="15" dur="2000" fill="hold"/>
                                        <p:tgtEl>
                                          <p:spTgt spid="254978">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5497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Minimale verkeersruimte is 2,75 meter. Is deze smaller dan moet de weg worden afgesloten. 50 km.</a:t>
            </a:r>
          </a:p>
          <a:p>
            <a:pPr eaLnBrk="1" hangingPunct="1">
              <a:spcBef>
                <a:spcPct val="0"/>
              </a:spcBef>
              <a:buFont typeface="Wingdings" pitchFamily="2" charset="2"/>
              <a:buNone/>
            </a:pPr>
            <a:r>
              <a:rPr lang="nl-NL" sz="2400" smtClean="0">
                <a:solidFill>
                  <a:srgbClr val="640064"/>
                </a:solidFill>
              </a:rPr>
              <a:t>	Weg is 6,1 meter breed. Vrachtverkeer aanwezig. Atlaskraan is 3 meter breed. Je werkt 1 meter in de berm en 2 meter op de weg.</a:t>
            </a:r>
          </a:p>
          <a:p>
            <a:pPr eaLnBrk="1" hangingPunct="1">
              <a:spcBef>
                <a:spcPct val="0"/>
              </a:spcBef>
              <a:buFont typeface="Wingdings" pitchFamily="2" charset="2"/>
              <a:buNone/>
            </a:pPr>
            <a:r>
              <a:rPr lang="nl-NL" sz="2400" smtClean="0">
                <a:solidFill>
                  <a:srgbClr val="640064"/>
                </a:solidFill>
              </a:rPr>
              <a:t>	Moet de weg worden afgezet of afgesloten?</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009900"/>
                </a:solidFill>
              </a:rPr>
              <a:t>Opl: 2 meter kraan + 0,6 meter vrije ruimte + 0,5 voor de afzetting + 0,25 obstakelfrees = 3,35 meter nodig om te werken. Blijft over 6,1 - 3,35 = 2,75</a:t>
            </a:r>
          </a:p>
          <a:p>
            <a:pPr eaLnBrk="1" hangingPunct="1">
              <a:spcBef>
                <a:spcPct val="0"/>
              </a:spcBef>
              <a:buFont typeface="Wingdings" pitchFamily="2" charset="2"/>
              <a:buNone/>
            </a:pPr>
            <a:r>
              <a:rPr lang="nl-NL" sz="2400" smtClean="0">
                <a:solidFill>
                  <a:srgbClr val="009900"/>
                </a:solidFill>
              </a:rPr>
              <a:t>	Dit is gelijk aan minimale verkeersruimte van 2,75 m. De weg hoeft niet te worden afgesloten maar het werkvak kan worden </a:t>
            </a:r>
            <a:r>
              <a:rPr lang="nl-NL" sz="2400" u="sng" smtClean="0">
                <a:solidFill>
                  <a:srgbClr val="009900"/>
                </a:solidFill>
              </a:rPr>
              <a:t>afgezet</a:t>
            </a:r>
            <a:r>
              <a:rPr lang="nl-NL" sz="2400" smtClean="0">
                <a:solidFill>
                  <a:srgbClr val="009900"/>
                </a:solidFill>
              </a:rPr>
              <a:t>.</a:t>
            </a:r>
          </a:p>
        </p:txBody>
      </p:sp>
      <p:pic>
        <p:nvPicPr>
          <p:cNvPr id="53251"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t>Oefening 2</a:t>
            </a:r>
            <a:endParaRPr lang="nl-NL" sz="3200"/>
          </a:p>
        </p:txBody>
      </p:sp>
      <p:pic>
        <p:nvPicPr>
          <p:cNvPr id="53253" name="Picture 5" descr="h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115888"/>
            <a:ext cx="331311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02">
                                            <p:txEl>
                                              <p:pRg st="4" end="4"/>
                                            </p:txEl>
                                          </p:spTgt>
                                        </p:tgtEl>
                                        <p:attrNameLst>
                                          <p:attrName>style.visibility</p:attrName>
                                        </p:attrNameLst>
                                      </p:cBhvr>
                                      <p:to>
                                        <p:strVal val="visible"/>
                                      </p:to>
                                    </p:set>
                                    <p:anim calcmode="lin" valueType="num">
                                      <p:cBhvr additive="base">
                                        <p:cTn id="7" dur="2000" fill="hold"/>
                                        <p:tgtEl>
                                          <p:spTgt spid="256002">
                                            <p:txEl>
                                              <p:pRg st="4" end="4"/>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5600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6002">
                                            <p:txEl>
                                              <p:pRg st="5" end="5"/>
                                            </p:txEl>
                                          </p:spTgt>
                                        </p:tgtEl>
                                        <p:attrNameLst>
                                          <p:attrName>style.visibility</p:attrName>
                                        </p:attrNameLst>
                                      </p:cBhvr>
                                      <p:to>
                                        <p:strVal val="visible"/>
                                      </p:to>
                                    </p:set>
                                    <p:anim calcmode="lin" valueType="num">
                                      <p:cBhvr additive="base">
                                        <p:cTn id="11" dur="2000" fill="hold"/>
                                        <p:tgtEl>
                                          <p:spTgt spid="256002">
                                            <p:txEl>
                                              <p:pRg st="5" end="5"/>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5600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400" b="1" smtClean="0">
                <a:effectLst>
                  <a:outerShdw blurRad="38100" dist="38100" dir="2700000" algn="tl">
                    <a:srgbClr val="000000"/>
                  </a:outerShdw>
                </a:effectLst>
                <a:latin typeface="Arial" charset="0"/>
              </a:rPr>
              <a:t/>
            </a:r>
            <a:br>
              <a:rPr lang="en-US" sz="2400" b="1" smtClean="0">
                <a:effectLst>
                  <a:outerShdw blurRad="38100" dist="38100" dir="2700000" algn="tl">
                    <a:srgbClr val="000000"/>
                  </a:outerShdw>
                </a:effectLst>
                <a:latin typeface="Arial" charset="0"/>
              </a:rPr>
            </a:br>
            <a:r>
              <a:rPr lang="en-US" sz="3200" b="1" smtClean="0">
                <a:latin typeface="Arial" charset="0"/>
              </a:rPr>
              <a:t>Programma</a:t>
            </a:r>
            <a:endParaRPr lang="nl-NL" sz="3200" smtClean="0"/>
          </a:p>
        </p:txBody>
      </p:sp>
      <p:sp>
        <p:nvSpPr>
          <p:cNvPr id="8195" name="Rectangle 3"/>
          <p:cNvSpPr>
            <a:spLocks noGrp="1" noChangeArrowheads="1"/>
          </p:cNvSpPr>
          <p:nvPr>
            <p:ph type="body" idx="4294967295"/>
          </p:nvPr>
        </p:nvSpPr>
        <p:spPr>
          <a:xfrm>
            <a:off x="900113" y="1628775"/>
            <a:ext cx="8243887" cy="5229225"/>
          </a:xfrm>
        </p:spPr>
        <p:txBody>
          <a:bodyPr/>
          <a:lstStyle/>
          <a:p>
            <a:pPr eaLnBrk="1" hangingPunct="1">
              <a:lnSpc>
                <a:spcPct val="80000"/>
              </a:lnSpc>
              <a:spcBef>
                <a:spcPct val="0"/>
              </a:spcBef>
              <a:defRPr/>
            </a:pPr>
            <a:r>
              <a:rPr lang="nl-NL" sz="2100" dirty="0" smtClean="0">
                <a:solidFill>
                  <a:srgbClr val="610061"/>
                </a:solidFill>
              </a:rPr>
              <a:t>Kennismaking</a:t>
            </a:r>
          </a:p>
          <a:p>
            <a:pPr eaLnBrk="1" hangingPunct="1">
              <a:lnSpc>
                <a:spcPct val="80000"/>
              </a:lnSpc>
              <a:spcBef>
                <a:spcPct val="0"/>
              </a:spcBef>
              <a:defRPr/>
            </a:pPr>
            <a:endParaRPr lang="nl-NL" sz="2100" dirty="0" smtClean="0">
              <a:solidFill>
                <a:srgbClr val="610061"/>
              </a:solidFill>
            </a:endParaRPr>
          </a:p>
          <a:p>
            <a:pPr eaLnBrk="1" hangingPunct="1">
              <a:lnSpc>
                <a:spcPct val="80000"/>
              </a:lnSpc>
              <a:spcBef>
                <a:spcPct val="0"/>
              </a:spcBef>
              <a:defRPr/>
            </a:pPr>
            <a:r>
              <a:rPr lang="nl-NL" sz="2100" dirty="0" smtClean="0">
                <a:solidFill>
                  <a:srgbClr val="610061"/>
                </a:solidFill>
              </a:rPr>
              <a:t>Theoretische achtergronden</a:t>
            </a:r>
          </a:p>
          <a:p>
            <a:pPr lvl="1" eaLnBrk="1" hangingPunct="1">
              <a:lnSpc>
                <a:spcPct val="80000"/>
              </a:lnSpc>
              <a:spcBef>
                <a:spcPct val="0"/>
              </a:spcBef>
              <a:defRPr/>
            </a:pPr>
            <a:r>
              <a:rPr lang="nl-NL" sz="2200" dirty="0" smtClean="0">
                <a:solidFill>
                  <a:srgbClr val="610061"/>
                </a:solidFill>
              </a:rPr>
              <a:t>wetgeving</a:t>
            </a:r>
          </a:p>
          <a:p>
            <a:pPr lvl="1" eaLnBrk="1" hangingPunct="1">
              <a:lnSpc>
                <a:spcPct val="80000"/>
              </a:lnSpc>
              <a:spcBef>
                <a:spcPct val="0"/>
              </a:spcBef>
              <a:defRPr/>
            </a:pPr>
            <a:endParaRPr lang="nl-NL" sz="2200" dirty="0" smtClean="0">
              <a:solidFill>
                <a:srgbClr val="610061"/>
              </a:solidFill>
            </a:endParaRPr>
          </a:p>
          <a:p>
            <a:pPr eaLnBrk="1" hangingPunct="1">
              <a:lnSpc>
                <a:spcPct val="80000"/>
              </a:lnSpc>
              <a:spcBef>
                <a:spcPct val="0"/>
              </a:spcBef>
              <a:defRPr/>
            </a:pPr>
            <a:r>
              <a:rPr lang="nl-NL" sz="2100" dirty="0" smtClean="0">
                <a:solidFill>
                  <a:srgbClr val="610061"/>
                </a:solidFill>
              </a:rPr>
              <a:t>Opdracht </a:t>
            </a:r>
          </a:p>
          <a:p>
            <a:pPr lvl="1" eaLnBrk="1" hangingPunct="1">
              <a:lnSpc>
                <a:spcPct val="80000"/>
              </a:lnSpc>
              <a:spcBef>
                <a:spcPct val="0"/>
              </a:spcBef>
              <a:defRPr/>
            </a:pPr>
            <a:endParaRPr lang="nl-NL" sz="2200" dirty="0" smtClean="0">
              <a:solidFill>
                <a:srgbClr val="610061"/>
              </a:solidFill>
            </a:endParaRPr>
          </a:p>
          <a:p>
            <a:pPr eaLnBrk="1" hangingPunct="1">
              <a:lnSpc>
                <a:spcPct val="80000"/>
              </a:lnSpc>
              <a:spcBef>
                <a:spcPct val="0"/>
              </a:spcBef>
              <a:defRPr/>
            </a:pPr>
            <a:r>
              <a:rPr lang="nl-NL" sz="2100" dirty="0" smtClean="0">
                <a:solidFill>
                  <a:schemeClr val="bg2">
                    <a:lumMod val="90000"/>
                    <a:lumOff val="10000"/>
                  </a:schemeClr>
                </a:solidFill>
              </a:rPr>
              <a:t>Inventarisatie materiaal / materieel </a:t>
            </a:r>
            <a:r>
              <a:rPr lang="nl-NL" sz="2100" dirty="0" err="1" smtClean="0">
                <a:solidFill>
                  <a:schemeClr val="bg2">
                    <a:lumMod val="90000"/>
                    <a:lumOff val="10000"/>
                  </a:schemeClr>
                </a:solidFill>
              </a:rPr>
              <a:t>WiU</a:t>
            </a:r>
            <a:endParaRPr lang="nl-NL" sz="2100" dirty="0" smtClean="0">
              <a:solidFill>
                <a:schemeClr val="bg2">
                  <a:lumMod val="90000"/>
                  <a:lumOff val="10000"/>
                </a:schemeClr>
              </a:solidFill>
            </a:endParaRPr>
          </a:p>
          <a:p>
            <a:pPr eaLnBrk="1" hangingPunct="1">
              <a:lnSpc>
                <a:spcPct val="80000"/>
              </a:lnSpc>
              <a:spcBef>
                <a:spcPct val="0"/>
              </a:spcBef>
              <a:defRPr/>
            </a:pPr>
            <a:endParaRPr lang="nl-NL" sz="2100" dirty="0" smtClean="0">
              <a:solidFill>
                <a:srgbClr val="610061"/>
              </a:solidFill>
            </a:endParaRPr>
          </a:p>
          <a:p>
            <a:pPr eaLnBrk="1" hangingPunct="1">
              <a:lnSpc>
                <a:spcPct val="80000"/>
              </a:lnSpc>
              <a:spcBef>
                <a:spcPct val="0"/>
              </a:spcBef>
              <a:defRPr/>
            </a:pPr>
            <a:r>
              <a:rPr lang="nl-NL" sz="2100" dirty="0" smtClean="0">
                <a:solidFill>
                  <a:srgbClr val="610061"/>
                </a:solidFill>
              </a:rPr>
              <a:t>Theoretische achtergronden</a:t>
            </a:r>
          </a:p>
          <a:p>
            <a:pPr lvl="1" eaLnBrk="1" hangingPunct="1">
              <a:lnSpc>
                <a:spcPct val="80000"/>
              </a:lnSpc>
              <a:spcBef>
                <a:spcPct val="0"/>
              </a:spcBef>
              <a:defRPr/>
            </a:pPr>
            <a:r>
              <a:rPr lang="nl-NL" sz="2200" dirty="0" smtClean="0">
                <a:solidFill>
                  <a:srgbClr val="610061"/>
                </a:solidFill>
              </a:rPr>
              <a:t>bepalen wegafsluiting / wegafzetting</a:t>
            </a:r>
          </a:p>
          <a:p>
            <a:pPr lvl="1" eaLnBrk="1" hangingPunct="1">
              <a:lnSpc>
                <a:spcPct val="80000"/>
              </a:lnSpc>
              <a:spcBef>
                <a:spcPct val="0"/>
              </a:spcBef>
              <a:defRPr/>
            </a:pPr>
            <a:r>
              <a:rPr lang="nl-NL" sz="2200" dirty="0" smtClean="0">
                <a:solidFill>
                  <a:srgbClr val="610061"/>
                </a:solidFill>
              </a:rPr>
              <a:t>werken met handboek 96b</a:t>
            </a:r>
          </a:p>
          <a:p>
            <a:pPr lvl="1" eaLnBrk="1" hangingPunct="1">
              <a:lnSpc>
                <a:spcPct val="80000"/>
              </a:lnSpc>
              <a:spcBef>
                <a:spcPct val="0"/>
              </a:spcBef>
              <a:defRPr/>
            </a:pPr>
            <a:endParaRPr lang="nl-NL" sz="2200" dirty="0" smtClean="0">
              <a:solidFill>
                <a:srgbClr val="610061"/>
              </a:solidFill>
            </a:endParaRPr>
          </a:p>
          <a:p>
            <a:pPr eaLnBrk="1" hangingPunct="1">
              <a:lnSpc>
                <a:spcPct val="80000"/>
              </a:lnSpc>
              <a:spcBef>
                <a:spcPct val="0"/>
              </a:spcBef>
              <a:defRPr/>
            </a:pPr>
            <a:r>
              <a:rPr lang="nl-NL" sz="2100" dirty="0" smtClean="0">
                <a:solidFill>
                  <a:srgbClr val="610061"/>
                </a:solidFill>
              </a:rPr>
              <a:t>Praktijksituatie 96b19 uitvoeren en evalueren </a:t>
            </a:r>
            <a:r>
              <a:rPr lang="nl-NL" sz="2100" dirty="0" err="1" smtClean="0">
                <a:solidFill>
                  <a:srgbClr val="610061"/>
                </a:solidFill>
              </a:rPr>
              <a:t>mbv</a:t>
            </a:r>
            <a:r>
              <a:rPr lang="nl-NL" sz="2100" dirty="0" smtClean="0">
                <a:solidFill>
                  <a:srgbClr val="610061"/>
                </a:solidFill>
              </a:rPr>
              <a:t> foto’s</a:t>
            </a:r>
          </a:p>
          <a:p>
            <a:pPr eaLnBrk="1" hangingPunct="1">
              <a:lnSpc>
                <a:spcPct val="80000"/>
              </a:lnSpc>
              <a:spcBef>
                <a:spcPct val="0"/>
              </a:spcBef>
              <a:defRPr/>
            </a:pPr>
            <a:endParaRPr lang="nl-NL" sz="2100" dirty="0" smtClean="0">
              <a:solidFill>
                <a:srgbClr val="610061"/>
              </a:solidFill>
            </a:endParaRPr>
          </a:p>
          <a:p>
            <a:pPr eaLnBrk="1" hangingPunct="1">
              <a:lnSpc>
                <a:spcPct val="80000"/>
              </a:lnSpc>
              <a:spcBef>
                <a:spcPct val="0"/>
              </a:spcBef>
              <a:defRPr/>
            </a:pPr>
            <a:r>
              <a:rPr lang="nl-NL" sz="2100" dirty="0" smtClean="0">
                <a:solidFill>
                  <a:srgbClr val="610061"/>
                </a:solidFill>
              </a:rPr>
              <a:t>Fotopresentatie: Veilig werken?</a:t>
            </a:r>
          </a:p>
          <a:p>
            <a:pPr eaLnBrk="1" hangingPunct="1">
              <a:lnSpc>
                <a:spcPct val="80000"/>
              </a:lnSpc>
              <a:spcBef>
                <a:spcPct val="0"/>
              </a:spcBef>
              <a:defRPr/>
            </a:pPr>
            <a:endParaRPr lang="nl-NL" sz="2100" dirty="0" smtClean="0">
              <a:solidFill>
                <a:srgbClr val="610061"/>
              </a:solidFill>
            </a:endParaRPr>
          </a:p>
          <a:p>
            <a:pPr eaLnBrk="1" hangingPunct="1">
              <a:lnSpc>
                <a:spcPct val="80000"/>
              </a:lnSpc>
              <a:spcBef>
                <a:spcPct val="0"/>
              </a:spcBef>
              <a:defRPr/>
            </a:pPr>
            <a:r>
              <a:rPr lang="nl-NL" sz="2100" dirty="0" smtClean="0">
                <a:solidFill>
                  <a:srgbClr val="610061"/>
                </a:solidFill>
              </a:rPr>
              <a:t>Afsluiting</a:t>
            </a:r>
          </a:p>
        </p:txBody>
      </p:sp>
      <p:pic>
        <p:nvPicPr>
          <p:cNvPr id="819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Welke gegevens heb je nodig om te bepalen welk maatregelfiguur je moet toepassen?</a:t>
            </a:r>
          </a:p>
          <a:p>
            <a:pPr lvl="1" eaLnBrk="1" hangingPunct="1">
              <a:lnSpc>
                <a:spcPct val="150000"/>
              </a:lnSpc>
              <a:spcBef>
                <a:spcPct val="0"/>
              </a:spcBef>
            </a:pPr>
            <a:r>
              <a:rPr lang="nl-NL" sz="2200" smtClean="0">
                <a:solidFill>
                  <a:srgbClr val="640064"/>
                </a:solidFill>
              </a:rPr>
              <a:t>Wegtype</a:t>
            </a:r>
          </a:p>
          <a:p>
            <a:pPr lvl="1" eaLnBrk="1" hangingPunct="1">
              <a:lnSpc>
                <a:spcPct val="150000"/>
              </a:lnSpc>
              <a:spcBef>
                <a:spcPct val="0"/>
              </a:spcBef>
            </a:pPr>
            <a:r>
              <a:rPr lang="nl-NL" sz="2200" smtClean="0">
                <a:solidFill>
                  <a:srgbClr val="640064"/>
                </a:solidFill>
              </a:rPr>
              <a:t>Snelheid </a:t>
            </a:r>
          </a:p>
          <a:p>
            <a:pPr lvl="1" eaLnBrk="1" hangingPunct="1">
              <a:lnSpc>
                <a:spcPct val="150000"/>
              </a:lnSpc>
              <a:spcBef>
                <a:spcPct val="0"/>
              </a:spcBef>
            </a:pPr>
            <a:r>
              <a:rPr lang="nl-NL" sz="2200" smtClean="0">
                <a:solidFill>
                  <a:srgbClr val="640064"/>
                </a:solidFill>
              </a:rPr>
              <a:t>Obstakelvrije zone</a:t>
            </a:r>
          </a:p>
          <a:p>
            <a:pPr lvl="1" eaLnBrk="1" hangingPunct="1">
              <a:lnSpc>
                <a:spcPct val="150000"/>
              </a:lnSpc>
              <a:spcBef>
                <a:spcPct val="0"/>
              </a:spcBef>
            </a:pPr>
            <a:r>
              <a:rPr lang="nl-NL" sz="2200" smtClean="0">
                <a:solidFill>
                  <a:srgbClr val="640064"/>
                </a:solidFill>
              </a:rPr>
              <a:t>Plaats op de weg</a:t>
            </a:r>
          </a:p>
          <a:p>
            <a:pPr lvl="1" eaLnBrk="1" hangingPunct="1">
              <a:lnSpc>
                <a:spcPct val="150000"/>
              </a:lnSpc>
              <a:spcBef>
                <a:spcPct val="0"/>
              </a:spcBef>
            </a:pPr>
            <a:r>
              <a:rPr lang="nl-NL" sz="2200" smtClean="0">
                <a:solidFill>
                  <a:srgbClr val="640064"/>
                </a:solidFill>
              </a:rPr>
              <a:t>Tijdsduur </a:t>
            </a:r>
          </a:p>
          <a:p>
            <a:pPr lvl="1" eaLnBrk="1" hangingPunct="1">
              <a:lnSpc>
                <a:spcPct val="150000"/>
              </a:lnSpc>
              <a:spcBef>
                <a:spcPct val="0"/>
              </a:spcBef>
            </a:pPr>
            <a:r>
              <a:rPr lang="nl-NL" sz="2200" smtClean="0">
                <a:solidFill>
                  <a:srgbClr val="640064"/>
                </a:solidFill>
              </a:rPr>
              <a:t>Type werk </a:t>
            </a:r>
          </a:p>
        </p:txBody>
      </p:sp>
      <p:pic>
        <p:nvPicPr>
          <p:cNvPr id="54275"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Bepalen maatregelfiguur?</a:t>
            </a:r>
            <a:endParaRPr lang="nl-NL" sz="3200">
              <a:solidFill>
                <a:schemeClr val="tx2"/>
              </a:solidFill>
            </a:endParaRPr>
          </a:p>
        </p:txBody>
      </p:sp>
    </p:spTree>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endParaRPr lang="nl-NL" sz="2400" smtClean="0">
              <a:solidFill>
                <a:srgbClr val="640064"/>
              </a:solidFill>
            </a:endParaRPr>
          </a:p>
        </p:txBody>
      </p:sp>
      <p:pic>
        <p:nvPicPr>
          <p:cNvPr id="55299"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Wegtype </a:t>
            </a:r>
            <a:r>
              <a:rPr lang="nl-NL" sz="2800">
                <a:solidFill>
                  <a:schemeClr val="tx2"/>
                </a:solidFill>
              </a:rPr>
              <a:t>(pag. 30)</a:t>
            </a:r>
          </a:p>
        </p:txBody>
      </p:sp>
      <p:pic>
        <p:nvPicPr>
          <p:cNvPr id="55301" name="Picture 5" descr="IMG_06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628775"/>
            <a:ext cx="7064375"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Welk wegtype is dit:…? </a:t>
            </a:r>
          </a:p>
        </p:txBody>
      </p:sp>
      <p:pic>
        <p:nvPicPr>
          <p:cNvPr id="56323"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Wegtype</a:t>
            </a:r>
            <a:endParaRPr lang="nl-NL" sz="3200">
              <a:solidFill>
                <a:schemeClr val="tx2"/>
              </a:solidFill>
            </a:endParaRPr>
          </a:p>
        </p:txBody>
      </p:sp>
      <p:pic>
        <p:nvPicPr>
          <p:cNvPr id="56325" name="Picture 6" descr="Nickerie+weg+naar+South+Drain+dWT+2302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205038"/>
            <a:ext cx="28797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 descr="NTB_Page_076_Image_0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567238"/>
            <a:ext cx="28797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3" name="Text Box 11"/>
          <p:cNvSpPr txBox="1">
            <a:spLocks noChangeArrowheads="1"/>
          </p:cNvSpPr>
          <p:nvPr/>
        </p:nvSpPr>
        <p:spPr bwMode="auto">
          <a:xfrm>
            <a:off x="3851275" y="2997200"/>
            <a:ext cx="113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a:solidFill>
                  <a:srgbClr val="009900"/>
                </a:solidFill>
              </a:rPr>
              <a:t>E-weg</a:t>
            </a:r>
            <a:r>
              <a:rPr lang="nl-NL" sz="2400">
                <a:solidFill>
                  <a:srgbClr val="660033"/>
                </a:solidFill>
              </a:rPr>
              <a:t> </a:t>
            </a:r>
          </a:p>
        </p:txBody>
      </p:sp>
      <p:sp>
        <p:nvSpPr>
          <p:cNvPr id="264204" name="Text Box 12"/>
          <p:cNvSpPr txBox="1">
            <a:spLocks noChangeArrowheads="1"/>
          </p:cNvSpPr>
          <p:nvPr/>
        </p:nvSpPr>
        <p:spPr bwMode="auto">
          <a:xfrm>
            <a:off x="3851275" y="5300663"/>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a:solidFill>
                  <a:srgbClr val="009900"/>
                </a:solidFill>
              </a:rPr>
              <a:t>D-weg, 1x2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4203">
                                            <p:txEl>
                                              <p:pRg st="0" end="0"/>
                                            </p:txEl>
                                          </p:spTgt>
                                        </p:tgtEl>
                                        <p:attrNameLst>
                                          <p:attrName>style.visibility</p:attrName>
                                        </p:attrNameLst>
                                      </p:cBhvr>
                                      <p:to>
                                        <p:strVal val="visible"/>
                                      </p:to>
                                    </p:set>
                                    <p:anim calcmode="lin" valueType="num">
                                      <p:cBhvr additive="base">
                                        <p:cTn id="7" dur="2000" fill="hold"/>
                                        <p:tgtEl>
                                          <p:spTgt spid="26420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264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64204">
                                            <p:txEl>
                                              <p:pRg st="0" end="0"/>
                                            </p:txEl>
                                          </p:spTgt>
                                        </p:tgtEl>
                                        <p:attrNameLst>
                                          <p:attrName>style.visibility</p:attrName>
                                        </p:attrNameLst>
                                      </p:cBhvr>
                                      <p:to>
                                        <p:strVal val="visible"/>
                                      </p:to>
                                    </p:set>
                                    <p:anim calcmode="lin" valueType="num">
                                      <p:cBhvr additive="base">
                                        <p:cTn id="13" dur="2000" fill="hold"/>
                                        <p:tgtEl>
                                          <p:spTgt spid="264204">
                                            <p:txEl>
                                              <p:pRg st="0" end="0"/>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26420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4294967295"/>
          </p:nvPr>
        </p:nvSpPr>
        <p:spPr>
          <a:xfrm>
            <a:off x="900113" y="1628775"/>
            <a:ext cx="8243887" cy="5229225"/>
          </a:xfrm>
        </p:spPr>
        <p:txBody>
          <a:bodyPr/>
          <a:lstStyle/>
          <a:p>
            <a:pPr lvl="1" eaLnBrk="1" hangingPunct="1">
              <a:spcBef>
                <a:spcPct val="0"/>
              </a:spcBef>
            </a:pPr>
            <a:endParaRPr lang="nl-NL" sz="2300" smtClean="0">
              <a:solidFill>
                <a:srgbClr val="640064"/>
              </a:solidFill>
            </a:endParaRPr>
          </a:p>
        </p:txBody>
      </p:sp>
      <p:pic>
        <p:nvPicPr>
          <p:cNvPr id="57347"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Snelheid en obstakelvrije zone </a:t>
            </a:r>
            <a:r>
              <a:rPr lang="nl-NL" sz="2800">
                <a:solidFill>
                  <a:schemeClr val="tx2"/>
                </a:solidFill>
              </a:rPr>
              <a:t>(pag. 33)</a:t>
            </a:r>
          </a:p>
        </p:txBody>
      </p:sp>
      <p:pic>
        <p:nvPicPr>
          <p:cNvPr id="57349" name="Picture 5" descr="IMG_0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844675"/>
            <a:ext cx="7808912"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4294967295"/>
          </p:nvPr>
        </p:nvSpPr>
        <p:spPr>
          <a:xfrm>
            <a:off x="900113" y="1628775"/>
            <a:ext cx="8243887" cy="5229225"/>
          </a:xfrm>
        </p:spPr>
        <p:txBody>
          <a:bodyPr/>
          <a:lstStyle/>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mtClean="0">
              <a:solidFill>
                <a:srgbClr val="640064"/>
              </a:solidFill>
            </a:endParaRPr>
          </a:p>
          <a:p>
            <a:pPr eaLnBrk="1" hangingPunct="1">
              <a:spcBef>
                <a:spcPct val="0"/>
              </a:spcBef>
            </a:pPr>
            <a:endParaRPr lang="nl-NL" sz="2200" smtClean="0">
              <a:solidFill>
                <a:srgbClr val="640064"/>
              </a:solidFill>
            </a:endParaRPr>
          </a:p>
        </p:txBody>
      </p:sp>
      <p:pic>
        <p:nvPicPr>
          <p:cNvPr id="58371"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Plaats op de weg </a:t>
            </a:r>
            <a:r>
              <a:rPr lang="nl-NL" sz="2800">
                <a:solidFill>
                  <a:schemeClr val="tx2"/>
                </a:solidFill>
              </a:rPr>
              <a:t>(pag. 34)</a:t>
            </a:r>
          </a:p>
        </p:txBody>
      </p:sp>
      <p:pic>
        <p:nvPicPr>
          <p:cNvPr id="58373" name="Picture 7" descr="IMG_0638 - ko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00213"/>
            <a:ext cx="39449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8" descr="IMG_0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700213"/>
            <a:ext cx="39592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9"/>
          <p:cNvSpPr txBox="1">
            <a:spLocks noChangeArrowheads="1"/>
          </p:cNvSpPr>
          <p:nvPr/>
        </p:nvSpPr>
        <p:spPr bwMode="auto">
          <a:xfrm>
            <a:off x="6011863" y="5805488"/>
            <a:ext cx="258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i="1">
                <a:solidFill>
                  <a:srgbClr val="640064"/>
                </a:solidFill>
              </a:rPr>
              <a:t>dwarsprofielen I t/m VII </a:t>
            </a:r>
          </a:p>
        </p:txBody>
      </p:sp>
    </p:spTree>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Je bent op een E-weg in de berm paaltjes aan het bijmaaien. 	Welk dwarsprofiel (plek op de weg) hoort hierbij?: … (pag. 34)</a:t>
            </a:r>
          </a:p>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mtClean="0">
              <a:solidFill>
                <a:srgbClr val="640064"/>
              </a:solidFill>
            </a:endParaRPr>
          </a:p>
          <a:p>
            <a:pPr eaLnBrk="1" hangingPunct="1">
              <a:spcBef>
                <a:spcPct val="0"/>
              </a:spcBef>
            </a:pPr>
            <a:endParaRPr lang="nl-NL" sz="2200" smtClean="0">
              <a:solidFill>
                <a:srgbClr val="640064"/>
              </a:solidFill>
            </a:endParaRPr>
          </a:p>
        </p:txBody>
      </p:sp>
      <p:pic>
        <p:nvPicPr>
          <p:cNvPr id="59395"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Plaats op de weg</a:t>
            </a:r>
            <a:endParaRPr lang="nl-NL" sz="3200">
              <a:solidFill>
                <a:schemeClr val="tx2"/>
              </a:solidFill>
            </a:endParaRPr>
          </a:p>
        </p:txBody>
      </p:sp>
      <p:pic>
        <p:nvPicPr>
          <p:cNvPr id="59397" name="Picture 7" descr="paaltj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141663"/>
            <a:ext cx="367188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8" name="Text Box 8"/>
          <p:cNvSpPr txBox="1">
            <a:spLocks noChangeArrowheads="1"/>
          </p:cNvSpPr>
          <p:nvPr/>
        </p:nvSpPr>
        <p:spPr bwMode="auto">
          <a:xfrm>
            <a:off x="4859338" y="4292600"/>
            <a:ext cx="2166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a:solidFill>
                  <a:srgbClr val="009900"/>
                </a:solidFill>
              </a:rPr>
              <a:t>dwarsprofiel III</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6248">
                                            <p:txEl>
                                              <p:pRg st="0" end="0"/>
                                            </p:txEl>
                                          </p:spTgt>
                                        </p:tgtEl>
                                        <p:attrNameLst>
                                          <p:attrName>style.visibility</p:attrName>
                                        </p:attrNameLst>
                                      </p:cBhvr>
                                      <p:to>
                                        <p:strVal val="visible"/>
                                      </p:to>
                                    </p:set>
                                    <p:anim calcmode="lin" valueType="num">
                                      <p:cBhvr additive="base">
                                        <p:cTn id="7" dur="2000" fill="hold"/>
                                        <p:tgtEl>
                                          <p:spTgt spid="266248">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2662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Bij wegtype D ben je met materieel vanaf de weg bomen in de berm aan het snoeien.</a:t>
            </a:r>
          </a:p>
          <a:p>
            <a:pPr eaLnBrk="1" hangingPunct="1">
              <a:spcBef>
                <a:spcPct val="0"/>
              </a:spcBef>
              <a:buFont typeface="Wingdings" pitchFamily="2" charset="2"/>
              <a:buNone/>
            </a:pPr>
            <a:r>
              <a:rPr lang="nl-NL" sz="2400" smtClean="0">
                <a:solidFill>
                  <a:srgbClr val="640064"/>
                </a:solidFill>
              </a:rPr>
              <a:t>	Welk dwarsprofiel hoort hierbij?: …</a:t>
            </a:r>
          </a:p>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z="2300" smtClean="0">
              <a:solidFill>
                <a:srgbClr val="640064"/>
              </a:solidFill>
            </a:endParaRPr>
          </a:p>
          <a:p>
            <a:pPr eaLnBrk="1" hangingPunct="1">
              <a:spcBef>
                <a:spcPct val="0"/>
              </a:spcBef>
            </a:pPr>
            <a:endParaRPr lang="nl-NL" sz="2000" smtClean="0">
              <a:solidFill>
                <a:srgbClr val="640064"/>
              </a:solidFill>
            </a:endParaRPr>
          </a:p>
        </p:txBody>
      </p:sp>
      <p:pic>
        <p:nvPicPr>
          <p:cNvPr id="60419"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Plaats op de weg</a:t>
            </a:r>
            <a:endParaRPr lang="nl-NL" sz="3200">
              <a:solidFill>
                <a:schemeClr val="tx2"/>
              </a:solidFill>
            </a:endParaRPr>
          </a:p>
        </p:txBody>
      </p:sp>
      <p:pic>
        <p:nvPicPr>
          <p:cNvPr id="60421" name="Picture 8" descr="snoeien_wegbeplantin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24175"/>
            <a:ext cx="52911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3" name="Text Box 9"/>
          <p:cNvSpPr txBox="1">
            <a:spLocks noChangeArrowheads="1"/>
          </p:cNvSpPr>
          <p:nvPr/>
        </p:nvSpPr>
        <p:spPr bwMode="auto">
          <a:xfrm>
            <a:off x="6443663" y="4365625"/>
            <a:ext cx="220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a:solidFill>
                  <a:srgbClr val="009900"/>
                </a:solidFill>
              </a:rPr>
              <a:t>dwarsprofiel IV</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7273">
                                            <p:txEl>
                                              <p:pRg st="0" end="0"/>
                                            </p:txEl>
                                          </p:spTgt>
                                        </p:tgtEl>
                                        <p:attrNameLst>
                                          <p:attrName>style.visibility</p:attrName>
                                        </p:attrNameLst>
                                      </p:cBhvr>
                                      <p:to>
                                        <p:strVal val="visible"/>
                                      </p:to>
                                    </p:set>
                                    <p:anim calcmode="lin" valueType="num">
                                      <p:cBhvr additive="base">
                                        <p:cTn id="7" dur="2000" fill="hold"/>
                                        <p:tgtEl>
                                          <p:spTgt spid="26727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2672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Tijdsduur:</a:t>
            </a:r>
          </a:p>
          <a:p>
            <a:pPr eaLnBrk="1" hangingPunct="1">
              <a:spcBef>
                <a:spcPct val="0"/>
              </a:spcBef>
            </a:pPr>
            <a:endParaRPr lang="nl-NL" sz="2400" smtClean="0">
              <a:solidFill>
                <a:srgbClr val="640064"/>
              </a:solidFill>
            </a:endParaRPr>
          </a:p>
          <a:p>
            <a:pPr lvl="1" eaLnBrk="1" hangingPunct="1">
              <a:spcBef>
                <a:spcPct val="0"/>
              </a:spcBef>
            </a:pPr>
            <a:r>
              <a:rPr lang="nl-NL" sz="2200" smtClean="0">
                <a:solidFill>
                  <a:srgbClr val="640064"/>
                </a:solidFill>
              </a:rPr>
              <a:t>Zeer kort	&lt; 0,5 uur</a:t>
            </a:r>
          </a:p>
          <a:p>
            <a:pPr lvl="1" eaLnBrk="1" hangingPunct="1">
              <a:spcBef>
                <a:spcPct val="0"/>
              </a:spcBef>
            </a:pPr>
            <a:r>
              <a:rPr lang="nl-NL" sz="2200" smtClean="0">
                <a:solidFill>
                  <a:srgbClr val="640064"/>
                </a:solidFill>
              </a:rPr>
              <a:t>Kort		&lt; 2 uur</a:t>
            </a:r>
          </a:p>
          <a:p>
            <a:pPr lvl="1" eaLnBrk="1" hangingPunct="1">
              <a:spcBef>
                <a:spcPct val="0"/>
              </a:spcBef>
            </a:pPr>
            <a:r>
              <a:rPr lang="nl-NL" sz="2200" smtClean="0">
                <a:solidFill>
                  <a:srgbClr val="640064"/>
                </a:solidFill>
              </a:rPr>
              <a:t>Lang		&lt; 1 dag</a:t>
            </a:r>
          </a:p>
          <a:p>
            <a:pPr lvl="1" eaLnBrk="1" hangingPunct="1">
              <a:spcBef>
                <a:spcPct val="0"/>
              </a:spcBef>
            </a:pPr>
            <a:r>
              <a:rPr lang="nl-NL" sz="2200" smtClean="0">
                <a:solidFill>
                  <a:srgbClr val="640064"/>
                </a:solidFill>
              </a:rPr>
              <a:t>Zeer lang	&gt; 1 dag</a:t>
            </a:r>
          </a:p>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mtClean="0">
              <a:solidFill>
                <a:srgbClr val="640064"/>
              </a:solidFill>
            </a:endParaRPr>
          </a:p>
          <a:p>
            <a:pPr eaLnBrk="1" hangingPunct="1">
              <a:spcBef>
                <a:spcPct val="0"/>
              </a:spcBef>
            </a:pPr>
            <a:endParaRPr lang="nl-NL" sz="2200" smtClean="0">
              <a:solidFill>
                <a:srgbClr val="640064"/>
              </a:solidFill>
            </a:endParaRPr>
          </a:p>
        </p:txBody>
      </p:sp>
      <p:pic>
        <p:nvPicPr>
          <p:cNvPr id="61443"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Tijdsduur </a:t>
            </a:r>
            <a:r>
              <a:rPr lang="nl-NL" sz="2800">
                <a:solidFill>
                  <a:schemeClr val="tx2"/>
                </a:solidFill>
              </a:rPr>
              <a:t>(pag. 36)</a:t>
            </a:r>
          </a:p>
        </p:txBody>
      </p:sp>
      <p:pic>
        <p:nvPicPr>
          <p:cNvPr id="61445" name="Picture 16" descr="493080+493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860800"/>
            <a:ext cx="2354262"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290818">
                                            <p:txEl>
                                              <p:pRg st="2" end="2"/>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1500"/>
                                  </p:stCondLst>
                                  <p:childTnLst>
                                    <p:set>
                                      <p:cBhvr>
                                        <p:cTn id="9" dur="1" fill="hold">
                                          <p:stCondLst>
                                            <p:cond delay="0"/>
                                          </p:stCondLst>
                                        </p:cTn>
                                        <p:tgtEl>
                                          <p:spTgt spid="290818">
                                            <p:txEl>
                                              <p:pRg st="3" end="3"/>
                                            </p:txEl>
                                          </p:spTgt>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nodeType="afterEffect">
                                  <p:stCondLst>
                                    <p:cond delay="2000"/>
                                  </p:stCondLst>
                                  <p:childTnLst>
                                    <p:set>
                                      <p:cBhvr>
                                        <p:cTn id="12" dur="1" fill="hold">
                                          <p:stCondLst>
                                            <p:cond delay="0"/>
                                          </p:stCondLst>
                                        </p:cTn>
                                        <p:tgtEl>
                                          <p:spTgt spid="290818">
                                            <p:txEl>
                                              <p:pRg st="4" end="4"/>
                                            </p:txEl>
                                          </p:spTgt>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2500"/>
                                  </p:stCondLst>
                                  <p:childTnLst>
                                    <p:set>
                                      <p:cBhvr>
                                        <p:cTn id="15" dur="1" fill="hold">
                                          <p:stCondLst>
                                            <p:cond delay="0"/>
                                          </p:stCondLst>
                                        </p:cTn>
                                        <p:tgtEl>
                                          <p:spTgt spid="2908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endParaRPr lang="nl-NL" sz="2400" smtClean="0">
              <a:solidFill>
                <a:srgbClr val="640064"/>
              </a:solidFill>
            </a:endParaRPr>
          </a:p>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mtClean="0">
              <a:solidFill>
                <a:srgbClr val="640064"/>
              </a:solidFill>
            </a:endParaRPr>
          </a:p>
          <a:p>
            <a:pPr eaLnBrk="1" hangingPunct="1">
              <a:spcBef>
                <a:spcPct val="0"/>
              </a:spcBef>
            </a:pPr>
            <a:endParaRPr lang="nl-NL" sz="2200" smtClean="0">
              <a:solidFill>
                <a:srgbClr val="640064"/>
              </a:solidFill>
            </a:endParaRPr>
          </a:p>
        </p:txBody>
      </p:sp>
      <p:pic>
        <p:nvPicPr>
          <p:cNvPr id="62467"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Type werk </a:t>
            </a:r>
            <a:r>
              <a:rPr lang="nl-NL" sz="2800">
                <a:solidFill>
                  <a:schemeClr val="tx2"/>
                </a:solidFill>
              </a:rPr>
              <a:t>(pag. 35)</a:t>
            </a:r>
          </a:p>
        </p:txBody>
      </p:sp>
      <p:pic>
        <p:nvPicPr>
          <p:cNvPr id="62469" name="Picture 5" descr="IMG_06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700213"/>
            <a:ext cx="640715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Verkorte versie van de CROW-publicatiereeks WiU 96b. </a:t>
            </a:r>
          </a:p>
          <a:p>
            <a:pPr eaLnBrk="1" hangingPunct="1">
              <a:spcBef>
                <a:spcPct val="0"/>
              </a:spcBef>
            </a:pPr>
            <a:r>
              <a:rPr lang="nl-NL" sz="2400" smtClean="0">
                <a:solidFill>
                  <a:srgbClr val="640064"/>
                </a:solidFill>
              </a:rPr>
              <a:t>In dit handboek staan standaardafzettingen. </a:t>
            </a:r>
          </a:p>
          <a:p>
            <a:pPr eaLnBrk="1" hangingPunct="1">
              <a:spcBef>
                <a:spcPct val="0"/>
              </a:spcBef>
            </a:pPr>
            <a:r>
              <a:rPr lang="nl-NL" sz="2400" smtClean="0">
                <a:solidFill>
                  <a:srgbClr val="640064"/>
                </a:solidFill>
              </a:rPr>
              <a:t>Nummering van de maatregelfiguren komt overeen met de nummering in de verschillende delen van de CROW-publicatiereeks Werk in Uitvoering 96b.</a:t>
            </a:r>
            <a:r>
              <a:rPr lang="nl-NL" smtClean="0"/>
              <a:t> </a:t>
            </a:r>
            <a:endParaRPr lang="nl-NL" sz="2700" smtClean="0">
              <a:solidFill>
                <a:srgbClr val="640064"/>
              </a:solidFill>
            </a:endParaRPr>
          </a:p>
          <a:p>
            <a:pPr eaLnBrk="1" hangingPunct="1">
              <a:spcBef>
                <a:spcPct val="0"/>
              </a:spcBef>
            </a:pPr>
            <a:endParaRPr lang="nl-NL" sz="2200" smtClean="0">
              <a:solidFill>
                <a:srgbClr val="640064"/>
              </a:solidFill>
            </a:endParaRPr>
          </a:p>
        </p:txBody>
      </p:sp>
      <p:pic>
        <p:nvPicPr>
          <p:cNvPr id="63491"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Handboek wegafzetting 96b </a:t>
            </a:r>
            <a:r>
              <a:rPr lang="nl-NL" sz="2800">
                <a:solidFill>
                  <a:schemeClr val="tx2"/>
                </a:solidFill>
              </a:rPr>
              <a:t>(1)</a:t>
            </a:r>
          </a:p>
        </p:txBody>
      </p:sp>
      <p:pic>
        <p:nvPicPr>
          <p:cNvPr id="296966" name="Picture 6" descr="handboek96b-wegafzettin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764">
            <a:off x="1258888" y="4221163"/>
            <a:ext cx="125888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8" name="Picture 8" descr="1265_90x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5779">
            <a:off x="6877050" y="4005263"/>
            <a:ext cx="147002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9" name="AutoShape 9"/>
          <p:cNvSpPr>
            <a:spLocks noChangeArrowheads="1"/>
          </p:cNvSpPr>
          <p:nvPr/>
        </p:nvSpPr>
        <p:spPr bwMode="auto">
          <a:xfrm>
            <a:off x="2987675" y="5229225"/>
            <a:ext cx="3455988" cy="2873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nl-NL"/>
          </a:p>
        </p:txBody>
      </p:sp>
      <p:sp>
        <p:nvSpPr>
          <p:cNvPr id="296970" name="Text Box 10"/>
          <p:cNvSpPr txBox="1">
            <a:spLocks noChangeArrowheads="1"/>
          </p:cNvSpPr>
          <p:nvPr/>
        </p:nvSpPr>
        <p:spPr bwMode="auto">
          <a:xfrm>
            <a:off x="3851275" y="4941888"/>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juli 2005</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296966"/>
                                        </p:tgtEl>
                                        <p:attrNameLst>
                                          <p:attrName>style.visibility</p:attrName>
                                        </p:attrNameLst>
                                      </p:cBhvr>
                                      <p:to>
                                        <p:strVal val="visible"/>
                                      </p:to>
                                    </p:set>
                                    <p:anim calcmode="lin" valueType="num">
                                      <p:cBhvr additive="base">
                                        <p:cTn id="7" dur="2000" fill="hold"/>
                                        <p:tgtEl>
                                          <p:spTgt spid="296966"/>
                                        </p:tgtEl>
                                        <p:attrNameLst>
                                          <p:attrName>ppt_x</p:attrName>
                                        </p:attrNameLst>
                                      </p:cBhvr>
                                      <p:tavLst>
                                        <p:tav tm="0">
                                          <p:val>
                                            <p:strVal val="0-#ppt_w/2"/>
                                          </p:val>
                                        </p:tav>
                                        <p:tav tm="100000">
                                          <p:val>
                                            <p:strVal val="#ppt_x"/>
                                          </p:val>
                                        </p:tav>
                                      </p:tavLst>
                                    </p:anim>
                                    <p:anim calcmode="lin" valueType="num">
                                      <p:cBhvr additive="base">
                                        <p:cTn id="8" dur="2000" fill="hold"/>
                                        <p:tgtEl>
                                          <p:spTgt spid="29696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96970"/>
                                        </p:tgtEl>
                                        <p:attrNameLst>
                                          <p:attrName>style.visibility</p:attrName>
                                        </p:attrNameLst>
                                      </p:cBhvr>
                                      <p:to>
                                        <p:strVal val="visible"/>
                                      </p:to>
                                    </p:set>
                                    <p:anim calcmode="lin" valueType="num">
                                      <p:cBhvr additive="base">
                                        <p:cTn id="12" dur="3000" fill="hold"/>
                                        <p:tgtEl>
                                          <p:spTgt spid="296970"/>
                                        </p:tgtEl>
                                        <p:attrNameLst>
                                          <p:attrName>ppt_x</p:attrName>
                                        </p:attrNameLst>
                                      </p:cBhvr>
                                      <p:tavLst>
                                        <p:tav tm="0">
                                          <p:val>
                                            <p:strVal val="0-#ppt_w/2"/>
                                          </p:val>
                                        </p:tav>
                                        <p:tav tm="100000">
                                          <p:val>
                                            <p:strVal val="#ppt_x"/>
                                          </p:val>
                                        </p:tav>
                                      </p:tavLst>
                                    </p:anim>
                                    <p:anim calcmode="lin" valueType="num">
                                      <p:cBhvr additive="base">
                                        <p:cTn id="13" dur="3000" fill="hold"/>
                                        <p:tgtEl>
                                          <p:spTgt spid="29697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96969"/>
                                        </p:tgtEl>
                                        <p:attrNameLst>
                                          <p:attrName>style.visibility</p:attrName>
                                        </p:attrNameLst>
                                      </p:cBhvr>
                                      <p:to>
                                        <p:strVal val="visible"/>
                                      </p:to>
                                    </p:set>
                                    <p:anim calcmode="lin" valueType="num">
                                      <p:cBhvr additive="base">
                                        <p:cTn id="16" dur="3000" fill="hold"/>
                                        <p:tgtEl>
                                          <p:spTgt spid="296969"/>
                                        </p:tgtEl>
                                        <p:attrNameLst>
                                          <p:attrName>ppt_x</p:attrName>
                                        </p:attrNameLst>
                                      </p:cBhvr>
                                      <p:tavLst>
                                        <p:tav tm="0">
                                          <p:val>
                                            <p:strVal val="0-#ppt_w/2"/>
                                          </p:val>
                                        </p:tav>
                                        <p:tav tm="100000">
                                          <p:val>
                                            <p:strVal val="#ppt_x"/>
                                          </p:val>
                                        </p:tav>
                                      </p:tavLst>
                                    </p:anim>
                                    <p:anim calcmode="lin" valueType="num">
                                      <p:cBhvr additive="base">
                                        <p:cTn id="17" dur="3000" fill="hold"/>
                                        <p:tgtEl>
                                          <p:spTgt spid="29696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6000"/>
                            </p:stCondLst>
                            <p:childTnLst>
                              <p:par>
                                <p:cTn id="19" presetID="2" presetClass="entr" presetSubtype="8" fill="hold" nodeType="afterEffect">
                                  <p:stCondLst>
                                    <p:cond delay="0"/>
                                  </p:stCondLst>
                                  <p:childTnLst>
                                    <p:set>
                                      <p:cBhvr>
                                        <p:cTn id="20" dur="1" fill="hold">
                                          <p:stCondLst>
                                            <p:cond delay="0"/>
                                          </p:stCondLst>
                                        </p:cTn>
                                        <p:tgtEl>
                                          <p:spTgt spid="296968"/>
                                        </p:tgtEl>
                                        <p:attrNameLst>
                                          <p:attrName>style.visibility</p:attrName>
                                        </p:attrNameLst>
                                      </p:cBhvr>
                                      <p:to>
                                        <p:strVal val="visible"/>
                                      </p:to>
                                    </p:set>
                                    <p:anim calcmode="lin" valueType="num">
                                      <p:cBhvr additive="base">
                                        <p:cTn id="21" dur="3000" fill="hold"/>
                                        <p:tgtEl>
                                          <p:spTgt spid="296968"/>
                                        </p:tgtEl>
                                        <p:attrNameLst>
                                          <p:attrName>ppt_x</p:attrName>
                                        </p:attrNameLst>
                                      </p:cBhvr>
                                      <p:tavLst>
                                        <p:tav tm="0">
                                          <p:val>
                                            <p:strVal val="0-#ppt_w/2"/>
                                          </p:val>
                                        </p:tav>
                                        <p:tav tm="100000">
                                          <p:val>
                                            <p:strVal val="#ppt_x"/>
                                          </p:val>
                                        </p:tav>
                                      </p:tavLst>
                                    </p:anim>
                                    <p:anim calcmode="lin" valueType="num">
                                      <p:cBhvr additive="base">
                                        <p:cTn id="22" dur="3000" fill="hold"/>
                                        <p:tgtEl>
                                          <p:spTgt spid="2969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9" grpId="0" animBg="1"/>
      <p:bldP spid="2969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28688" y="285750"/>
            <a:ext cx="8215312"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en-US" sz="3200" b="1" dirty="0" err="1" smtClean="0">
                <a:latin typeface="Arial" charset="0"/>
              </a:rPr>
              <a:t>Twentsche</a:t>
            </a:r>
            <a:r>
              <a:rPr lang="en-US" sz="3200" b="1" dirty="0" smtClean="0">
                <a:latin typeface="Arial" charset="0"/>
              </a:rPr>
              <a:t> Courant </a:t>
            </a:r>
            <a:r>
              <a:rPr lang="en-US" sz="3200" b="1" dirty="0" err="1" smtClean="0">
                <a:latin typeface="Arial" charset="0"/>
              </a:rPr>
              <a:t>Tubantia</a:t>
            </a:r>
            <a:r>
              <a:rPr lang="en-US" sz="3200" b="1" dirty="0" smtClean="0">
                <a:latin typeface="Arial" charset="0"/>
              </a:rPr>
              <a:t> 29-06-2010</a:t>
            </a:r>
            <a:endParaRPr lang="nl-NL" sz="3200" dirty="0" smtClean="0"/>
          </a:p>
        </p:txBody>
      </p:sp>
      <p:sp>
        <p:nvSpPr>
          <p:cNvPr id="9219" name="Rectangle 3"/>
          <p:cNvSpPr>
            <a:spLocks noGrp="1" noChangeArrowheads="1"/>
          </p:cNvSpPr>
          <p:nvPr>
            <p:ph type="body" idx="1"/>
          </p:nvPr>
        </p:nvSpPr>
        <p:spPr>
          <a:xfrm>
            <a:off x="900113" y="1628775"/>
            <a:ext cx="8243887" cy="5229225"/>
          </a:xfrm>
        </p:spPr>
        <p:txBody>
          <a:bodyPr/>
          <a:lstStyle/>
          <a:p>
            <a:pPr eaLnBrk="1" hangingPunct="1">
              <a:spcBef>
                <a:spcPct val="0"/>
              </a:spcBef>
            </a:pPr>
            <a:r>
              <a:rPr lang="nl-NL" sz="2100" smtClean="0">
                <a:solidFill>
                  <a:srgbClr val="640064"/>
                </a:solidFill>
              </a:rPr>
              <a:t>Bij één op de drie </a:t>
            </a:r>
            <a:r>
              <a:rPr lang="nl-NL" sz="2100" smtClean="0">
                <a:hlinkClick r:id="rId3" action="ppaction://hlinkfile"/>
              </a:rPr>
              <a:t>wegenbouwlokaties</a:t>
            </a:r>
            <a:r>
              <a:rPr lang="nl-NL" sz="2100" smtClean="0">
                <a:solidFill>
                  <a:srgbClr val="640064"/>
                </a:solidFill>
              </a:rPr>
              <a:t> heeft de arbeidsinspectie geconstateerd dat wegwerkers onvoldoende beschermd zijn tegen aanrijdingen;</a:t>
            </a:r>
          </a:p>
          <a:p>
            <a:pPr eaLnBrk="1" hangingPunct="1">
              <a:spcBef>
                <a:spcPct val="0"/>
              </a:spcBef>
            </a:pPr>
            <a:r>
              <a:rPr lang="nl-NL" sz="2100" smtClean="0">
                <a:solidFill>
                  <a:srgbClr val="640064"/>
                </a:solidFill>
              </a:rPr>
              <a:t>Op 21 van de 213 locaties is het werk zelfs stilgelegd wegens onaanvaardbaar hoog risico op een ongeluk;</a:t>
            </a:r>
          </a:p>
          <a:p>
            <a:pPr eaLnBrk="1" hangingPunct="1">
              <a:spcBef>
                <a:spcPct val="0"/>
              </a:spcBef>
            </a:pPr>
            <a:r>
              <a:rPr lang="nl-NL" sz="2100" smtClean="0">
                <a:solidFill>
                  <a:srgbClr val="640064"/>
                </a:solidFill>
              </a:rPr>
              <a:t>Sinds 2007 wel verbetering maar is nog steeds‘onder de maat’;</a:t>
            </a:r>
          </a:p>
          <a:p>
            <a:pPr eaLnBrk="1" hangingPunct="1">
              <a:spcBef>
                <a:spcPct val="0"/>
              </a:spcBef>
            </a:pPr>
            <a:r>
              <a:rPr lang="nl-NL" sz="2100" smtClean="0">
                <a:solidFill>
                  <a:srgbClr val="640064"/>
                </a:solidFill>
              </a:rPr>
              <a:t>Opdrachtgevers als gemeenten en provincies vinden het volgens de wegenbouwers belangrijker dat het verkeer goed doorstroomt dan dat de werkplek zo veilig mogelijk is;</a:t>
            </a:r>
          </a:p>
          <a:p>
            <a:pPr eaLnBrk="1" hangingPunct="1">
              <a:spcBef>
                <a:spcPct val="0"/>
              </a:spcBef>
            </a:pPr>
            <a:r>
              <a:rPr lang="nl-NL" sz="2100" smtClean="0">
                <a:solidFill>
                  <a:srgbClr val="640064"/>
                </a:solidFill>
              </a:rPr>
              <a:t>Aanrijdgevaar is groter op gemeentelijke en provinciale wegen dan rijkswegen;</a:t>
            </a:r>
          </a:p>
          <a:p>
            <a:pPr eaLnBrk="1" hangingPunct="1">
              <a:spcBef>
                <a:spcPct val="0"/>
              </a:spcBef>
            </a:pPr>
            <a:r>
              <a:rPr lang="nl-NL" sz="2100" smtClean="0">
                <a:solidFill>
                  <a:srgbClr val="640064"/>
                </a:solidFill>
              </a:rPr>
              <a:t>Arbeidsinspectie geeft aan dat wegenbouwers zelf meer verantwoordelijkheid moeten nemen bij het aannemen van een opdracht. Als het werk niet veilig kan worden gedaan dan moeten ze het niet accepteren;</a:t>
            </a:r>
            <a:endParaRPr lang="nl-NL" sz="2400" smtClean="0">
              <a:solidFill>
                <a:srgbClr val="640064"/>
              </a:solidFill>
            </a:endParaRPr>
          </a:p>
        </p:txBody>
      </p:sp>
      <p:pic>
        <p:nvPicPr>
          <p:cNvPr id="9220" name="Picture 6" descr="AOC_oost_logo 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Grp="1" noChangeArrowheads="1"/>
          </p:cNvSpPr>
          <p:nvPr>
            <p:ph type="body" idx="4294967295"/>
          </p:nvPr>
        </p:nvSpPr>
        <p:spPr>
          <a:xfrm>
            <a:off x="900113" y="1628775"/>
            <a:ext cx="8243887" cy="5229225"/>
          </a:xfrm>
        </p:spPr>
        <p:txBody>
          <a:bodyPr/>
          <a:lstStyle/>
          <a:p>
            <a:pPr eaLnBrk="1" hangingPunct="1">
              <a:lnSpc>
                <a:spcPct val="150000"/>
              </a:lnSpc>
              <a:spcBef>
                <a:spcPct val="0"/>
              </a:spcBef>
            </a:pPr>
            <a:r>
              <a:rPr lang="nl-NL" sz="2400" smtClean="0">
                <a:solidFill>
                  <a:srgbClr val="640064"/>
                </a:solidFill>
              </a:rPr>
              <a:t>Blader het handboek eens door.</a:t>
            </a:r>
          </a:p>
          <a:p>
            <a:pPr eaLnBrk="1" hangingPunct="1">
              <a:lnSpc>
                <a:spcPct val="150000"/>
              </a:lnSpc>
              <a:spcBef>
                <a:spcPct val="0"/>
              </a:spcBef>
            </a:pPr>
            <a:r>
              <a:rPr lang="nl-NL" sz="2400" smtClean="0">
                <a:solidFill>
                  <a:srgbClr val="640064"/>
                </a:solidFill>
              </a:rPr>
              <a:t>Wat valt je daarbij op?: …</a:t>
            </a:r>
          </a:p>
          <a:p>
            <a:pPr lvl="1" eaLnBrk="1" hangingPunct="1">
              <a:lnSpc>
                <a:spcPct val="150000"/>
              </a:lnSpc>
              <a:spcBef>
                <a:spcPct val="0"/>
              </a:spcBef>
            </a:pPr>
            <a:r>
              <a:rPr lang="nl-NL" sz="2200" smtClean="0">
                <a:solidFill>
                  <a:srgbClr val="640064"/>
                </a:solidFill>
              </a:rPr>
              <a:t>Boek bestaat uit twee delen:</a:t>
            </a:r>
          </a:p>
          <a:p>
            <a:pPr lvl="2" eaLnBrk="1" hangingPunct="1">
              <a:lnSpc>
                <a:spcPct val="150000"/>
              </a:lnSpc>
              <a:spcBef>
                <a:spcPct val="0"/>
              </a:spcBef>
            </a:pPr>
            <a:r>
              <a:rPr lang="nl-NL" sz="2200" smtClean="0">
                <a:solidFill>
                  <a:srgbClr val="640064"/>
                </a:solidFill>
              </a:rPr>
              <a:t>Vóór pagina 23 veel tekst</a:t>
            </a:r>
          </a:p>
          <a:p>
            <a:pPr lvl="2" eaLnBrk="1" hangingPunct="1">
              <a:lnSpc>
                <a:spcPct val="150000"/>
              </a:lnSpc>
              <a:spcBef>
                <a:spcPct val="0"/>
              </a:spcBef>
            </a:pPr>
            <a:r>
              <a:rPr lang="nl-NL" sz="2200" smtClean="0">
                <a:solidFill>
                  <a:srgbClr val="640064"/>
                </a:solidFill>
              </a:rPr>
              <a:t>Ná pagina 23 veel tekeningen ofwel maatregelfiguren</a:t>
            </a:r>
          </a:p>
          <a:p>
            <a:pPr eaLnBrk="1" hangingPunct="1">
              <a:spcBef>
                <a:spcPct val="0"/>
              </a:spcBef>
            </a:pPr>
            <a:endParaRPr lang="nl-NL" sz="2200" smtClean="0">
              <a:solidFill>
                <a:srgbClr val="640064"/>
              </a:solidFill>
            </a:endParaRPr>
          </a:p>
        </p:txBody>
      </p:sp>
      <p:pic>
        <p:nvPicPr>
          <p:cNvPr id="64515"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Handboek wegafzetting 96b </a:t>
            </a:r>
            <a:r>
              <a:rPr lang="nl-NL" sz="2800">
                <a:solidFill>
                  <a:schemeClr val="tx2"/>
                </a:solidFill>
              </a:rPr>
              <a:t>(2)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482">
                                            <p:txEl>
                                              <p:pRg st="2" end="2"/>
                                            </p:txEl>
                                          </p:spTgt>
                                        </p:tgtEl>
                                        <p:attrNameLst>
                                          <p:attrName>style.visibility</p:attrName>
                                        </p:attrNameLst>
                                      </p:cBhvr>
                                      <p:to>
                                        <p:strVal val="visible"/>
                                      </p:to>
                                    </p:set>
                                    <p:anim calcmode="lin" valueType="num">
                                      <p:cBhvr additive="base">
                                        <p:cTn id="7" dur="2000" fill="hold"/>
                                        <p:tgtEl>
                                          <p:spTgt spid="276482">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7648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482">
                                            <p:txEl>
                                              <p:pRg st="3" end="3"/>
                                            </p:txEl>
                                          </p:spTgt>
                                        </p:tgtEl>
                                        <p:attrNameLst>
                                          <p:attrName>style.visibility</p:attrName>
                                        </p:attrNameLst>
                                      </p:cBhvr>
                                      <p:to>
                                        <p:strVal val="visible"/>
                                      </p:to>
                                    </p:set>
                                    <p:anim calcmode="lin" valueType="num">
                                      <p:cBhvr additive="base">
                                        <p:cTn id="11" dur="2000" fill="hold"/>
                                        <p:tgtEl>
                                          <p:spTgt spid="276482">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7648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6482">
                                            <p:txEl>
                                              <p:pRg st="4" end="4"/>
                                            </p:txEl>
                                          </p:spTgt>
                                        </p:tgtEl>
                                        <p:attrNameLst>
                                          <p:attrName>style.visibility</p:attrName>
                                        </p:attrNameLst>
                                      </p:cBhvr>
                                      <p:to>
                                        <p:strVal val="visible"/>
                                      </p:to>
                                    </p:set>
                                    <p:anim calcmode="lin" valueType="num">
                                      <p:cBhvr additive="base">
                                        <p:cTn id="15" dur="2000" fill="hold"/>
                                        <p:tgtEl>
                                          <p:spTgt spid="276482">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7648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4294967295"/>
          </p:nvPr>
        </p:nvSpPr>
        <p:spPr>
          <a:xfrm>
            <a:off x="900113" y="1628775"/>
            <a:ext cx="8243887" cy="5229225"/>
          </a:xfrm>
        </p:spPr>
        <p:txBody>
          <a:bodyPr/>
          <a:lstStyle/>
          <a:p>
            <a:pPr eaLnBrk="1" hangingPunct="1">
              <a:lnSpc>
                <a:spcPct val="150000"/>
              </a:lnSpc>
              <a:spcBef>
                <a:spcPct val="0"/>
              </a:spcBef>
            </a:pPr>
            <a:r>
              <a:rPr lang="nl-NL" sz="2400" smtClean="0">
                <a:solidFill>
                  <a:srgbClr val="640064"/>
                </a:solidFill>
              </a:rPr>
              <a:t>Vanaf pagina 22 en 23 vind je in de kantlijn gele en blauwe vakjes. </a:t>
            </a:r>
          </a:p>
          <a:p>
            <a:pPr lvl="1" eaLnBrk="1" hangingPunct="1">
              <a:lnSpc>
                <a:spcPct val="150000"/>
              </a:lnSpc>
              <a:spcBef>
                <a:spcPct val="0"/>
              </a:spcBef>
            </a:pPr>
            <a:r>
              <a:rPr lang="nl-NL" sz="2200" b="1" smtClean="0">
                <a:solidFill>
                  <a:srgbClr val="FFCC00"/>
                </a:solidFill>
              </a:rPr>
              <a:t>Geel</a:t>
            </a:r>
            <a:r>
              <a:rPr lang="nl-NL" sz="2200" smtClean="0">
                <a:solidFill>
                  <a:srgbClr val="640064"/>
                </a:solidFill>
              </a:rPr>
              <a:t> correspondeert met de </a:t>
            </a:r>
            <a:r>
              <a:rPr lang="nl-NL" sz="2200" b="1" smtClean="0">
                <a:solidFill>
                  <a:srgbClr val="FFCC00"/>
                </a:solidFill>
              </a:rPr>
              <a:t>plek op de weg</a:t>
            </a:r>
            <a:r>
              <a:rPr lang="nl-NL" sz="2200" smtClean="0">
                <a:solidFill>
                  <a:srgbClr val="640064"/>
                </a:solidFill>
              </a:rPr>
              <a:t> beschreven op pagina 13</a:t>
            </a:r>
          </a:p>
          <a:p>
            <a:pPr lvl="1" eaLnBrk="1" hangingPunct="1">
              <a:lnSpc>
                <a:spcPct val="150000"/>
              </a:lnSpc>
              <a:spcBef>
                <a:spcPct val="0"/>
              </a:spcBef>
            </a:pPr>
            <a:r>
              <a:rPr lang="nl-NL" sz="2200" b="1" smtClean="0">
                <a:solidFill>
                  <a:srgbClr val="0066FF"/>
                </a:solidFill>
              </a:rPr>
              <a:t>Blauw</a:t>
            </a:r>
            <a:r>
              <a:rPr lang="nl-NL" sz="2200" smtClean="0">
                <a:solidFill>
                  <a:srgbClr val="640064"/>
                </a:solidFill>
              </a:rPr>
              <a:t> correspondeert met het </a:t>
            </a:r>
            <a:r>
              <a:rPr lang="nl-NL" sz="2200" b="1" smtClean="0">
                <a:solidFill>
                  <a:srgbClr val="0066FF"/>
                </a:solidFill>
              </a:rPr>
              <a:t>wegtype</a:t>
            </a:r>
            <a:r>
              <a:rPr lang="nl-NL" sz="2200" smtClean="0">
                <a:solidFill>
                  <a:srgbClr val="640064"/>
                </a:solidFill>
              </a:rPr>
              <a:t> beschreven op pagina 12</a:t>
            </a:r>
          </a:p>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z="2300" smtClean="0">
              <a:solidFill>
                <a:srgbClr val="640064"/>
              </a:solidFill>
            </a:endParaRPr>
          </a:p>
          <a:p>
            <a:pPr eaLnBrk="1" hangingPunct="1">
              <a:spcBef>
                <a:spcPct val="0"/>
              </a:spcBef>
            </a:pPr>
            <a:endParaRPr lang="nl-NL" sz="2000" smtClean="0">
              <a:solidFill>
                <a:srgbClr val="640064"/>
              </a:solidFill>
            </a:endParaRPr>
          </a:p>
        </p:txBody>
      </p:sp>
      <p:pic>
        <p:nvPicPr>
          <p:cNvPr id="65539"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nl-NL" sz="3200" b="1">
                <a:solidFill>
                  <a:schemeClr val="tx2"/>
                </a:solidFill>
              </a:rPr>
              <a:t>Handboek wegafzetting 96b </a:t>
            </a:r>
            <a:r>
              <a:rPr lang="nl-NL" sz="2800">
                <a:solidFill>
                  <a:schemeClr val="tx2"/>
                </a:solidFill>
              </a:rPr>
              <a:t>(3)</a:t>
            </a:r>
          </a:p>
        </p:txBody>
      </p:sp>
    </p:spTree>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Bepalen maatregelfiguur. Hoe doen we dat?</a:t>
            </a:r>
          </a:p>
          <a:p>
            <a:pPr lvl="1" eaLnBrk="1" hangingPunct="1">
              <a:spcBef>
                <a:spcPct val="0"/>
              </a:spcBef>
            </a:pPr>
            <a:r>
              <a:rPr lang="nl-NL" sz="2200" smtClean="0">
                <a:solidFill>
                  <a:srgbClr val="640064"/>
                </a:solidFill>
              </a:rPr>
              <a:t>Gegevens:</a:t>
            </a:r>
          </a:p>
          <a:p>
            <a:pPr lvl="2" eaLnBrk="1" hangingPunct="1">
              <a:spcBef>
                <a:spcPct val="0"/>
              </a:spcBef>
            </a:pPr>
            <a:r>
              <a:rPr lang="nl-NL" sz="2100" smtClean="0">
                <a:solidFill>
                  <a:srgbClr val="640064"/>
                </a:solidFill>
              </a:rPr>
              <a:t>Weg is 6,5 meter breed</a:t>
            </a:r>
          </a:p>
          <a:p>
            <a:pPr lvl="2" eaLnBrk="1" hangingPunct="1">
              <a:spcBef>
                <a:spcPct val="0"/>
              </a:spcBef>
            </a:pPr>
            <a:r>
              <a:rPr lang="nl-NL" sz="2100" smtClean="0">
                <a:solidFill>
                  <a:srgbClr val="640064"/>
                </a:solidFill>
              </a:rPr>
              <a:t>Twee rijbanen zonder asmarkering</a:t>
            </a:r>
          </a:p>
          <a:p>
            <a:pPr lvl="2" eaLnBrk="1" hangingPunct="1">
              <a:spcBef>
                <a:spcPct val="0"/>
              </a:spcBef>
            </a:pPr>
            <a:r>
              <a:rPr lang="nl-NL" sz="2100" smtClean="0">
                <a:solidFill>
                  <a:srgbClr val="640064"/>
                </a:solidFill>
              </a:rPr>
              <a:t>Maximale snelheid V</a:t>
            </a:r>
            <a:r>
              <a:rPr lang="nl-NL" sz="1700" smtClean="0">
                <a:solidFill>
                  <a:srgbClr val="640064"/>
                </a:solidFill>
              </a:rPr>
              <a:t>max</a:t>
            </a:r>
            <a:r>
              <a:rPr lang="nl-NL" sz="2100" smtClean="0">
                <a:solidFill>
                  <a:srgbClr val="640064"/>
                </a:solidFill>
              </a:rPr>
              <a:t> is 50 km/uur</a:t>
            </a:r>
          </a:p>
          <a:p>
            <a:pPr lvl="2" eaLnBrk="1" hangingPunct="1">
              <a:spcBef>
                <a:spcPct val="0"/>
              </a:spcBef>
            </a:pPr>
            <a:r>
              <a:rPr lang="nl-NL" sz="2100" smtClean="0">
                <a:solidFill>
                  <a:srgbClr val="640064"/>
                </a:solidFill>
              </a:rPr>
              <a:t>Rustige weg met vrachtverkeer</a:t>
            </a:r>
          </a:p>
          <a:p>
            <a:pPr lvl="2" eaLnBrk="1" hangingPunct="1">
              <a:spcBef>
                <a:spcPct val="0"/>
              </a:spcBef>
            </a:pPr>
            <a:r>
              <a:rPr lang="nl-NL" sz="2100" smtClean="0">
                <a:solidFill>
                  <a:srgbClr val="640064"/>
                </a:solidFill>
              </a:rPr>
              <a:t>Kraan 3 m breed: 1 m in berm en 2 m op de weg</a:t>
            </a:r>
          </a:p>
          <a:p>
            <a:pPr lvl="2" eaLnBrk="1" hangingPunct="1">
              <a:spcBef>
                <a:spcPct val="0"/>
              </a:spcBef>
            </a:pPr>
            <a:r>
              <a:rPr lang="nl-NL" sz="2100" smtClean="0">
                <a:solidFill>
                  <a:srgbClr val="640064"/>
                </a:solidFill>
              </a:rPr>
              <a:t>Werk duurt halve dag op zelfde plek</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Afzetten of afsluiten?</a:t>
            </a:r>
          </a:p>
          <a:p>
            <a:pPr lvl="1" eaLnBrk="1" hangingPunct="1">
              <a:spcBef>
                <a:spcPct val="0"/>
              </a:spcBef>
            </a:pPr>
            <a:r>
              <a:rPr lang="nl-NL" sz="2200" smtClean="0">
                <a:solidFill>
                  <a:srgbClr val="009900"/>
                </a:solidFill>
              </a:rPr>
              <a:t>2 (werkruimte) + 0,6 (vrije ruimte) + 0,5 (baakruimte) + 0,25 (obstakelvreesruimte) = 3,35.  </a:t>
            </a:r>
          </a:p>
          <a:p>
            <a:pPr lvl="1" eaLnBrk="1" hangingPunct="1">
              <a:spcBef>
                <a:spcPct val="0"/>
              </a:spcBef>
            </a:pPr>
            <a:r>
              <a:rPr lang="nl-NL" sz="2200" smtClean="0">
                <a:solidFill>
                  <a:srgbClr val="009900"/>
                </a:solidFill>
              </a:rPr>
              <a:t>6,5 – 3,35 = </a:t>
            </a:r>
            <a:r>
              <a:rPr lang="nl-NL" sz="2200" u="sng" smtClean="0">
                <a:solidFill>
                  <a:srgbClr val="009900"/>
                </a:solidFill>
              </a:rPr>
              <a:t>3,15 m</a:t>
            </a:r>
            <a:r>
              <a:rPr lang="nl-NL" sz="2200" smtClean="0">
                <a:solidFill>
                  <a:srgbClr val="009900"/>
                </a:solidFill>
              </a:rPr>
              <a:t> verkeersruimte</a:t>
            </a:r>
          </a:p>
          <a:p>
            <a:pPr lvl="1" eaLnBrk="1" hangingPunct="1">
              <a:spcBef>
                <a:spcPct val="0"/>
              </a:spcBef>
            </a:pPr>
            <a:r>
              <a:rPr lang="nl-NL" sz="2200" smtClean="0">
                <a:solidFill>
                  <a:srgbClr val="009900"/>
                </a:solidFill>
              </a:rPr>
              <a:t>Dus: werkvak </a:t>
            </a:r>
            <a:r>
              <a:rPr lang="nl-NL" sz="2200" b="1" smtClean="0">
                <a:solidFill>
                  <a:srgbClr val="009900"/>
                </a:solidFill>
              </a:rPr>
              <a:t>afzetten</a:t>
            </a:r>
            <a:r>
              <a:rPr lang="nl-NL" sz="2200" smtClean="0">
                <a:solidFill>
                  <a:srgbClr val="009900"/>
                </a:solidFill>
              </a:rPr>
              <a:t>!</a:t>
            </a:r>
          </a:p>
        </p:txBody>
      </p:sp>
      <p:pic>
        <p:nvPicPr>
          <p:cNvPr id="66563"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Handboek 96b, werkwijze </a:t>
            </a:r>
            <a:r>
              <a:rPr lang="nl-NL" sz="2800">
                <a:solidFill>
                  <a:schemeClr val="tx2"/>
                </a:solidFill>
              </a:rPr>
              <a:t>(1)</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9314">
                                            <p:txEl>
                                              <p:pRg st="10" end="10"/>
                                            </p:txEl>
                                          </p:spTgt>
                                        </p:tgtEl>
                                        <p:attrNameLst>
                                          <p:attrName>style.visibility</p:attrName>
                                        </p:attrNameLst>
                                      </p:cBhvr>
                                      <p:to>
                                        <p:strVal val="visible"/>
                                      </p:to>
                                    </p:set>
                                    <p:anim calcmode="lin" valueType="num">
                                      <p:cBhvr additive="base">
                                        <p:cTn id="7" dur="2000" fill="hold"/>
                                        <p:tgtEl>
                                          <p:spTgt spid="269314">
                                            <p:txEl>
                                              <p:pRg st="10" end="1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69314">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9314">
                                            <p:txEl>
                                              <p:pRg st="11" end="11"/>
                                            </p:txEl>
                                          </p:spTgt>
                                        </p:tgtEl>
                                        <p:attrNameLst>
                                          <p:attrName>style.visibility</p:attrName>
                                        </p:attrNameLst>
                                      </p:cBhvr>
                                      <p:to>
                                        <p:strVal val="visible"/>
                                      </p:to>
                                    </p:set>
                                    <p:anim calcmode="lin" valueType="num">
                                      <p:cBhvr additive="base">
                                        <p:cTn id="11" dur="2000" fill="hold"/>
                                        <p:tgtEl>
                                          <p:spTgt spid="269314">
                                            <p:txEl>
                                              <p:pRg st="11" end="1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69314">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9314">
                                            <p:txEl>
                                              <p:pRg st="12" end="12"/>
                                            </p:txEl>
                                          </p:spTgt>
                                        </p:tgtEl>
                                        <p:attrNameLst>
                                          <p:attrName>style.visibility</p:attrName>
                                        </p:attrNameLst>
                                      </p:cBhvr>
                                      <p:to>
                                        <p:strVal val="visible"/>
                                      </p:to>
                                    </p:set>
                                    <p:anim calcmode="lin" valueType="num">
                                      <p:cBhvr additive="base">
                                        <p:cTn id="15" dur="2000" fill="hold"/>
                                        <p:tgtEl>
                                          <p:spTgt spid="269314">
                                            <p:txEl>
                                              <p:pRg st="12" end="1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6931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idx="4294967295"/>
          </p:nvPr>
        </p:nvSpPr>
        <p:spPr>
          <a:xfrm>
            <a:off x="539750" y="1628775"/>
            <a:ext cx="8604250" cy="5229225"/>
          </a:xfrm>
        </p:spPr>
        <p:txBody>
          <a:bodyPr/>
          <a:lstStyle/>
          <a:p>
            <a:pPr lvl="1" eaLnBrk="1" hangingPunct="1">
              <a:spcBef>
                <a:spcPct val="0"/>
              </a:spcBef>
              <a:buFont typeface="Wingdings" pitchFamily="2" charset="2"/>
              <a:buNone/>
            </a:pPr>
            <a:r>
              <a:rPr lang="nl-NL" sz="2200" smtClean="0">
                <a:solidFill>
                  <a:srgbClr val="640064"/>
                </a:solidFill>
              </a:rPr>
              <a:t>- Wegtype volgens pagina 12 is </a:t>
            </a:r>
            <a:r>
              <a:rPr lang="nl-NL" sz="2200" b="1" smtClean="0">
                <a:solidFill>
                  <a:srgbClr val="0066FF"/>
                </a:solidFill>
              </a:rPr>
              <a:t>E</a:t>
            </a:r>
          </a:p>
          <a:p>
            <a:pPr lvl="1" eaLnBrk="1" hangingPunct="1">
              <a:spcBef>
                <a:spcPct val="0"/>
              </a:spcBef>
              <a:buFont typeface="Wingdings" pitchFamily="2" charset="2"/>
              <a:buNone/>
            </a:pPr>
            <a:r>
              <a:rPr lang="nl-NL" sz="2200" smtClean="0">
                <a:solidFill>
                  <a:srgbClr val="640064"/>
                </a:solidFill>
              </a:rPr>
              <a:t>- Plaats op de weg volgens pagina13 is </a:t>
            </a:r>
            <a:r>
              <a:rPr lang="nl-NL" sz="2200" b="1" smtClean="0">
                <a:solidFill>
                  <a:srgbClr val="FFCC00"/>
                </a:solidFill>
              </a:rPr>
              <a:t>IV</a:t>
            </a:r>
          </a:p>
          <a:p>
            <a:pPr lvl="1" eaLnBrk="1" hangingPunct="1">
              <a:spcBef>
                <a:spcPct val="0"/>
              </a:spcBef>
              <a:buFont typeface="Wingdings" pitchFamily="2" charset="2"/>
              <a:buNone/>
            </a:pPr>
            <a:r>
              <a:rPr lang="nl-NL" sz="2200" smtClean="0">
                <a:solidFill>
                  <a:srgbClr val="640064"/>
                </a:solidFill>
              </a:rPr>
              <a:t>- Werk duurt 4 uur</a:t>
            </a:r>
          </a:p>
          <a:p>
            <a:pPr lvl="1" eaLnBrk="1" hangingPunct="1">
              <a:spcBef>
                <a:spcPct val="0"/>
              </a:spcBef>
              <a:buFontTx/>
              <a:buNone/>
            </a:pPr>
            <a:r>
              <a:rPr lang="nl-NL" sz="2200" smtClean="0">
                <a:solidFill>
                  <a:srgbClr val="640064"/>
                </a:solidFill>
              </a:rPr>
              <a:t>- Snelheid buiten afzetting is 50 km</a:t>
            </a:r>
          </a:p>
          <a:p>
            <a:pPr eaLnBrk="1" hangingPunct="1">
              <a:spcBef>
                <a:spcPct val="0"/>
              </a:spcBef>
            </a:pPr>
            <a:endParaRPr lang="nl-NL" sz="2200" smtClean="0">
              <a:solidFill>
                <a:srgbClr val="640064"/>
              </a:solidFill>
            </a:endParaRPr>
          </a:p>
          <a:p>
            <a:pPr eaLnBrk="1" hangingPunct="1">
              <a:spcBef>
                <a:spcPct val="0"/>
              </a:spcBef>
            </a:pPr>
            <a:r>
              <a:rPr lang="nl-NL" sz="2400" smtClean="0">
                <a:solidFill>
                  <a:srgbClr val="640064"/>
                </a:solidFill>
              </a:rPr>
              <a:t>Zoek in handboek 1</a:t>
            </a:r>
            <a:r>
              <a:rPr lang="nl-NL" sz="2400" baseline="30000" smtClean="0">
                <a:solidFill>
                  <a:srgbClr val="640064"/>
                </a:solidFill>
              </a:rPr>
              <a:t>e</a:t>
            </a:r>
            <a:r>
              <a:rPr lang="nl-NL" sz="2400" smtClean="0">
                <a:solidFill>
                  <a:srgbClr val="640064"/>
                </a:solidFill>
              </a:rPr>
              <a:t> pag. waar </a:t>
            </a:r>
            <a:r>
              <a:rPr lang="nl-NL" sz="2400" b="1" smtClean="0">
                <a:solidFill>
                  <a:srgbClr val="0066FF"/>
                </a:solidFill>
              </a:rPr>
              <a:t>E</a:t>
            </a:r>
            <a:r>
              <a:rPr lang="nl-NL" sz="2400" smtClean="0">
                <a:solidFill>
                  <a:srgbClr val="640064"/>
                </a:solidFill>
              </a:rPr>
              <a:t> blauw is en </a:t>
            </a:r>
            <a:r>
              <a:rPr lang="nl-NL" sz="2400" b="1" smtClean="0">
                <a:solidFill>
                  <a:srgbClr val="FFCC00"/>
                </a:solidFill>
              </a:rPr>
              <a:t>IV</a:t>
            </a:r>
            <a:r>
              <a:rPr lang="nl-NL" sz="2400" smtClean="0">
                <a:solidFill>
                  <a:srgbClr val="640064"/>
                </a:solidFill>
              </a:rPr>
              <a:t> geel is. </a:t>
            </a:r>
          </a:p>
          <a:p>
            <a:pPr lvl="1" eaLnBrk="1" hangingPunct="1">
              <a:spcBef>
                <a:spcPct val="0"/>
              </a:spcBef>
            </a:pPr>
            <a:r>
              <a:rPr lang="nl-NL" sz="2200" smtClean="0">
                <a:solidFill>
                  <a:srgbClr val="009900"/>
                </a:solidFill>
              </a:rPr>
              <a:t>Je komt uit op pagina 54, maatregelfiguur 96b-16.</a:t>
            </a:r>
            <a:r>
              <a:rPr lang="nl-NL" smtClean="0">
                <a:solidFill>
                  <a:srgbClr val="009900"/>
                </a:solidFill>
              </a:rPr>
              <a:t> </a:t>
            </a:r>
          </a:p>
          <a:p>
            <a:pPr lvl="1" eaLnBrk="1" hangingPunct="1">
              <a:spcBef>
                <a:spcPct val="0"/>
              </a:spcBef>
              <a:buFont typeface="Wingdings" pitchFamily="2" charset="2"/>
              <a:buNone/>
            </a:pPr>
            <a:endParaRPr lang="nl-NL" smtClean="0">
              <a:solidFill>
                <a:srgbClr val="009900"/>
              </a:solidFill>
            </a:endParaRPr>
          </a:p>
        </p:txBody>
      </p:sp>
      <p:pic>
        <p:nvPicPr>
          <p:cNvPr id="67587"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Handboek 96b, werkwijze </a:t>
            </a:r>
            <a:r>
              <a:rPr lang="nl-NL" sz="2800">
                <a:solidFill>
                  <a:schemeClr val="tx2"/>
                </a:solidFill>
              </a:rPr>
              <a:t>(2)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0338">
                                            <p:txEl>
                                              <p:pRg st="6" end="6"/>
                                            </p:txEl>
                                          </p:spTgt>
                                        </p:tgtEl>
                                        <p:attrNameLst>
                                          <p:attrName>style.visibility</p:attrName>
                                        </p:attrNameLst>
                                      </p:cBhvr>
                                      <p:to>
                                        <p:strVal val="visible"/>
                                      </p:to>
                                    </p:set>
                                    <p:anim calcmode="lin" valueType="num">
                                      <p:cBhvr additive="base">
                                        <p:cTn id="7" dur="2000" fill="hold"/>
                                        <p:tgtEl>
                                          <p:spTgt spid="270338">
                                            <p:txEl>
                                              <p:pRg st="6" end="6"/>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7033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900113" y="1628775"/>
            <a:ext cx="8243887" cy="5229225"/>
          </a:xfrm>
        </p:spPr>
        <p:txBody>
          <a:bodyPr/>
          <a:lstStyle/>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eaLnBrk="1" hangingPunct="1">
              <a:spcBef>
                <a:spcPct val="0"/>
              </a:spcBef>
            </a:pPr>
            <a:r>
              <a:rPr lang="nl-NL" sz="2400" smtClean="0">
                <a:solidFill>
                  <a:srgbClr val="640064"/>
                </a:solidFill>
              </a:rPr>
              <a:t>Bij 50 km staat: zie 96b-17. Dus doorbladeren</a:t>
            </a:r>
            <a:endParaRPr lang="nl-NL" sz="2200" smtClean="0">
              <a:solidFill>
                <a:srgbClr val="640064"/>
              </a:solidFill>
            </a:endParaRPr>
          </a:p>
        </p:txBody>
      </p:sp>
      <p:pic>
        <p:nvPicPr>
          <p:cNvPr id="68611"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Handboek 96b, werkwijze </a:t>
            </a:r>
            <a:r>
              <a:rPr lang="nl-NL" sz="2800">
                <a:solidFill>
                  <a:schemeClr val="tx2"/>
                </a:solidFill>
              </a:rPr>
              <a:t>(3)</a:t>
            </a:r>
          </a:p>
        </p:txBody>
      </p:sp>
      <p:pic>
        <p:nvPicPr>
          <p:cNvPr id="68613" name="Picture 5" descr="IMG_07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57338"/>
            <a:ext cx="4395787"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3"/>
          <p:cNvSpPr>
            <a:spLocks noGrp="1" noChangeArrowheads="1"/>
          </p:cNvSpPr>
          <p:nvPr>
            <p:ph type="body" idx="4294967295"/>
          </p:nvPr>
        </p:nvSpPr>
        <p:spPr>
          <a:xfrm>
            <a:off x="900113" y="1628775"/>
            <a:ext cx="8243887" cy="5229225"/>
          </a:xfrm>
        </p:spPr>
        <p:txBody>
          <a:bodyPr/>
          <a:lstStyle/>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lvl="1" eaLnBrk="1" hangingPunct="1">
              <a:lnSpc>
                <a:spcPct val="80000"/>
              </a:lnSpc>
              <a:spcBef>
                <a:spcPct val="0"/>
              </a:spcBef>
              <a:buFont typeface="Wingdings" pitchFamily="2" charset="2"/>
              <a:buNone/>
            </a:pPr>
            <a:endParaRPr lang="nl-NL" sz="2200" smtClean="0">
              <a:solidFill>
                <a:srgbClr val="640064"/>
              </a:solidFill>
            </a:endParaRP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endParaRPr lang="nl-NL" sz="2400" smtClean="0">
              <a:solidFill>
                <a:srgbClr val="640064"/>
              </a:solidFill>
            </a:endParaRPr>
          </a:p>
          <a:p>
            <a:pPr eaLnBrk="1" hangingPunct="1">
              <a:lnSpc>
                <a:spcPct val="80000"/>
              </a:lnSpc>
              <a:spcBef>
                <a:spcPct val="0"/>
              </a:spcBef>
            </a:pPr>
            <a:r>
              <a:rPr lang="nl-NL" sz="2400" smtClean="0">
                <a:solidFill>
                  <a:srgbClr val="640064"/>
                </a:solidFill>
              </a:rPr>
              <a:t>Betreft een rustige weg dus hoef je geen VRI te plaatsen</a:t>
            </a:r>
          </a:p>
          <a:p>
            <a:pPr lvl="1" eaLnBrk="1" hangingPunct="1">
              <a:lnSpc>
                <a:spcPct val="80000"/>
              </a:lnSpc>
              <a:spcBef>
                <a:spcPct val="0"/>
              </a:spcBef>
            </a:pPr>
            <a:r>
              <a:rPr lang="nl-NL" sz="2200" smtClean="0">
                <a:solidFill>
                  <a:srgbClr val="640064"/>
                </a:solidFill>
              </a:rPr>
              <a:t>Doorbladeren tot je geen VRI meer tegenkomt (96b18)</a:t>
            </a:r>
            <a:endParaRPr lang="nl-NL" sz="2400" smtClean="0">
              <a:solidFill>
                <a:srgbClr val="640064"/>
              </a:solidFill>
            </a:endParaRPr>
          </a:p>
        </p:txBody>
      </p:sp>
      <p:pic>
        <p:nvPicPr>
          <p:cNvPr id="69635"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Handboek 96b, werkwijze </a:t>
            </a:r>
            <a:r>
              <a:rPr lang="nl-NL" sz="2800">
                <a:solidFill>
                  <a:schemeClr val="tx2"/>
                </a:solidFill>
              </a:rPr>
              <a:t>(4)</a:t>
            </a:r>
          </a:p>
        </p:txBody>
      </p:sp>
      <p:pic>
        <p:nvPicPr>
          <p:cNvPr id="69637" name="Picture 5" descr="IMG_07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57338"/>
            <a:ext cx="42989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4914">
                                            <p:txEl>
                                              <p:pRg st="17" end="17"/>
                                            </p:txEl>
                                          </p:spTgt>
                                        </p:tgtEl>
                                        <p:attrNameLst>
                                          <p:attrName>style.visibility</p:attrName>
                                        </p:attrNameLst>
                                      </p:cBhvr>
                                      <p:to>
                                        <p:strVal val="visible"/>
                                      </p:to>
                                    </p:set>
                                    <p:anim calcmode="lin" valueType="num">
                                      <p:cBhvr additive="base">
                                        <p:cTn id="7" dur="2000" fill="hold"/>
                                        <p:tgtEl>
                                          <p:spTgt spid="294914">
                                            <p:txEl>
                                              <p:pRg st="17" end="17"/>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94914">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3"/>
          <p:cNvSpPr>
            <a:spLocks noGrp="1" noChangeArrowheads="1"/>
          </p:cNvSpPr>
          <p:nvPr>
            <p:ph type="body" idx="4294967295"/>
          </p:nvPr>
        </p:nvSpPr>
        <p:spPr>
          <a:xfrm>
            <a:off x="900113" y="1628775"/>
            <a:ext cx="8243887" cy="5229225"/>
          </a:xfrm>
        </p:spPr>
        <p:txBody>
          <a:bodyPr/>
          <a:lstStyle/>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buFont typeface="Wingdings" pitchFamily="2" charset="2"/>
              <a:buNone/>
            </a:pPr>
            <a:endParaRPr lang="nl-NL" smtClean="0">
              <a:solidFill>
                <a:srgbClr val="640064"/>
              </a:solidFill>
            </a:endParaRPr>
          </a:p>
          <a:p>
            <a:pPr eaLnBrk="1" hangingPunct="1">
              <a:spcBef>
                <a:spcPct val="0"/>
              </a:spcBef>
            </a:pPr>
            <a:r>
              <a:rPr lang="nl-NL" sz="2400" smtClean="0">
                <a:solidFill>
                  <a:srgbClr val="640064"/>
                </a:solidFill>
              </a:rPr>
              <a:t>Kijk in linker tabel of er 50 km/uur bij staat</a:t>
            </a:r>
          </a:p>
          <a:p>
            <a:pPr lvl="1" eaLnBrk="1" hangingPunct="1">
              <a:spcBef>
                <a:spcPct val="0"/>
              </a:spcBef>
            </a:pPr>
            <a:r>
              <a:rPr lang="nl-NL" sz="2200" smtClean="0">
                <a:solidFill>
                  <a:srgbClr val="640064"/>
                </a:solidFill>
              </a:rPr>
              <a:t>Doorverwijzing naar 96b-19 op pagina 60</a:t>
            </a:r>
            <a:endParaRPr lang="nl-NL" smtClean="0">
              <a:solidFill>
                <a:srgbClr val="640064"/>
              </a:solidFill>
            </a:endParaRPr>
          </a:p>
        </p:txBody>
      </p:sp>
      <p:pic>
        <p:nvPicPr>
          <p:cNvPr id="70659"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Handboek 96b, werkwijze </a:t>
            </a:r>
            <a:r>
              <a:rPr lang="nl-NL" sz="2800">
                <a:solidFill>
                  <a:schemeClr val="tx2"/>
                </a:solidFill>
              </a:rPr>
              <a:t>(5)</a:t>
            </a:r>
          </a:p>
        </p:txBody>
      </p:sp>
      <p:pic>
        <p:nvPicPr>
          <p:cNvPr id="70661" name="Picture 5" descr="IMG_07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57338"/>
            <a:ext cx="39989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2866">
                                            <p:txEl>
                                              <p:pRg st="12" end="12"/>
                                            </p:txEl>
                                          </p:spTgt>
                                        </p:tgtEl>
                                        <p:attrNameLst>
                                          <p:attrName>style.visibility</p:attrName>
                                        </p:attrNameLst>
                                      </p:cBhvr>
                                      <p:to>
                                        <p:strVal val="visible"/>
                                      </p:to>
                                    </p:set>
                                    <p:anim calcmode="lin" valueType="num">
                                      <p:cBhvr additive="base">
                                        <p:cTn id="7" dur="2000" fill="hold"/>
                                        <p:tgtEl>
                                          <p:spTgt spid="292866">
                                            <p:txEl>
                                              <p:pRg st="12" end="1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9286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
          <p:cNvSpPr>
            <a:spLocks noGrp="1" noChangeArrowheads="1"/>
          </p:cNvSpPr>
          <p:nvPr>
            <p:ph type="body" idx="4294967295"/>
          </p:nvPr>
        </p:nvSpPr>
        <p:spPr>
          <a:xfrm>
            <a:off x="4859338" y="1628775"/>
            <a:ext cx="4284662" cy="5229225"/>
          </a:xfrm>
        </p:spPr>
        <p:txBody>
          <a:bodyPr/>
          <a:lstStyle/>
          <a:p>
            <a:pPr lvl="1" eaLnBrk="1" hangingPunct="1">
              <a:spcBef>
                <a:spcPct val="0"/>
              </a:spcBef>
              <a:buFont typeface="Wingdings" pitchFamily="2" charset="2"/>
              <a:buNone/>
            </a:pPr>
            <a:endParaRPr lang="nl-NL" smtClean="0">
              <a:solidFill>
                <a:srgbClr val="640064"/>
              </a:solidFill>
            </a:endParaRPr>
          </a:p>
          <a:p>
            <a:pPr lvl="1" eaLnBrk="1" hangingPunct="1">
              <a:spcBef>
                <a:spcPct val="0"/>
              </a:spcBef>
            </a:pPr>
            <a:r>
              <a:rPr lang="nl-NL" b="1" smtClean="0">
                <a:solidFill>
                  <a:srgbClr val="640064"/>
                </a:solidFill>
              </a:rPr>
              <a:t>Figuur 96b-19 gaan we straks buiten opzetten !</a:t>
            </a:r>
          </a:p>
          <a:p>
            <a:pPr lvl="1" eaLnBrk="1" hangingPunct="1">
              <a:spcBef>
                <a:spcPct val="0"/>
              </a:spcBef>
            </a:pPr>
            <a:endParaRPr lang="nl-NL" smtClean="0">
              <a:solidFill>
                <a:srgbClr val="640064"/>
              </a:solidFill>
            </a:endParaRPr>
          </a:p>
          <a:p>
            <a:pPr lvl="1" eaLnBrk="1" hangingPunct="1">
              <a:spcBef>
                <a:spcPct val="0"/>
              </a:spcBef>
            </a:pPr>
            <a:r>
              <a:rPr lang="nl-NL" smtClean="0">
                <a:solidFill>
                  <a:srgbClr val="640064"/>
                </a:solidFill>
              </a:rPr>
              <a:t>Maar nu:</a:t>
            </a:r>
          </a:p>
          <a:p>
            <a:pPr lvl="1" eaLnBrk="1" hangingPunct="1">
              <a:spcBef>
                <a:spcPct val="0"/>
              </a:spcBef>
              <a:buFont typeface="Wingdings" pitchFamily="2" charset="2"/>
              <a:buNone/>
            </a:pPr>
            <a:r>
              <a:rPr lang="nl-NL" smtClean="0">
                <a:solidFill>
                  <a:srgbClr val="640064"/>
                </a:solidFill>
              </a:rPr>
              <a:t>	Welk maatregelfiguur moet ik hanteren als mijn tijdsduur 1 uur is?</a:t>
            </a:r>
          </a:p>
          <a:p>
            <a:pPr lvl="2" eaLnBrk="1" hangingPunct="1">
              <a:spcBef>
                <a:spcPct val="0"/>
              </a:spcBef>
            </a:pPr>
            <a:r>
              <a:rPr lang="nl-NL" b="1" u="sng" smtClean="0">
                <a:solidFill>
                  <a:srgbClr val="009900"/>
                </a:solidFill>
              </a:rPr>
              <a:t>96b-37d</a:t>
            </a:r>
          </a:p>
        </p:txBody>
      </p:sp>
      <p:pic>
        <p:nvPicPr>
          <p:cNvPr id="71683"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Handboek 96b, werkwijze </a:t>
            </a:r>
            <a:r>
              <a:rPr lang="nl-NL" sz="2800">
                <a:solidFill>
                  <a:schemeClr val="tx2"/>
                </a:solidFill>
              </a:rPr>
              <a:t>(6)</a:t>
            </a:r>
          </a:p>
        </p:txBody>
      </p:sp>
      <p:pic>
        <p:nvPicPr>
          <p:cNvPr id="71685" name="Picture 6" descr="IMG_07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57338"/>
            <a:ext cx="45053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5938">
                                            <p:txEl>
                                              <p:pRg st="1" end="1"/>
                                            </p:txEl>
                                          </p:spTgt>
                                        </p:tgtEl>
                                        <p:attrNameLst>
                                          <p:attrName>style.visibility</p:attrName>
                                        </p:attrNameLst>
                                      </p:cBhvr>
                                      <p:to>
                                        <p:strVal val="visible"/>
                                      </p:to>
                                    </p:set>
                                    <p:anim calcmode="lin" valueType="num">
                                      <p:cBhvr additive="base">
                                        <p:cTn id="7" dur="3000" fill="hold"/>
                                        <p:tgtEl>
                                          <p:spTgt spid="295938">
                                            <p:txEl>
                                              <p:pRg st="1" end="1"/>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95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5938">
                                            <p:txEl>
                                              <p:pRg st="3" end="3"/>
                                            </p:txEl>
                                          </p:spTgt>
                                        </p:tgtEl>
                                        <p:attrNameLst>
                                          <p:attrName>style.visibility</p:attrName>
                                        </p:attrNameLst>
                                      </p:cBhvr>
                                      <p:to>
                                        <p:strVal val="visible"/>
                                      </p:to>
                                    </p:set>
                                    <p:anim calcmode="lin" valueType="num">
                                      <p:cBhvr additive="base">
                                        <p:cTn id="13" dur="2000" fill="hold"/>
                                        <p:tgtEl>
                                          <p:spTgt spid="295938">
                                            <p:txEl>
                                              <p:pRg st="3" end="3"/>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295938">
                                            <p:txEl>
                                              <p:pRg st="3" end="3"/>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ntr" presetSubtype="4" fill="hold" nodeType="afterEffect">
                                  <p:stCondLst>
                                    <p:cond delay="0"/>
                                  </p:stCondLst>
                                  <p:childTnLst>
                                    <p:set>
                                      <p:cBhvr>
                                        <p:cTn id="17" dur="1" fill="hold">
                                          <p:stCondLst>
                                            <p:cond delay="0"/>
                                          </p:stCondLst>
                                        </p:cTn>
                                        <p:tgtEl>
                                          <p:spTgt spid="295938">
                                            <p:txEl>
                                              <p:pRg st="4" end="4"/>
                                            </p:txEl>
                                          </p:spTgt>
                                        </p:tgtEl>
                                        <p:attrNameLst>
                                          <p:attrName>style.visibility</p:attrName>
                                        </p:attrNameLst>
                                      </p:cBhvr>
                                      <p:to>
                                        <p:strVal val="visible"/>
                                      </p:to>
                                    </p:set>
                                    <p:anim calcmode="lin" valueType="num">
                                      <p:cBhvr additive="base">
                                        <p:cTn id="18" dur="2000" fill="hold"/>
                                        <p:tgtEl>
                                          <p:spTgt spid="295938">
                                            <p:txEl>
                                              <p:pRg st="4" end="4"/>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959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95938">
                                            <p:txEl>
                                              <p:pRg st="5" end="5"/>
                                            </p:txEl>
                                          </p:spTgt>
                                        </p:tgtEl>
                                        <p:attrNameLst>
                                          <p:attrName>style.visibility</p:attrName>
                                        </p:attrNameLst>
                                      </p:cBhvr>
                                      <p:to>
                                        <p:strVal val="visible"/>
                                      </p:to>
                                    </p:set>
                                    <p:anim calcmode="lin" valueType="num">
                                      <p:cBhvr additive="base">
                                        <p:cTn id="24" dur="3000" fill="hold"/>
                                        <p:tgtEl>
                                          <p:spTgt spid="295938">
                                            <p:txEl>
                                              <p:pRg st="5" end="5"/>
                                            </p:txEl>
                                          </p:spTgt>
                                        </p:tgtEl>
                                        <p:attrNameLst>
                                          <p:attrName>ppt_x</p:attrName>
                                        </p:attrNameLst>
                                      </p:cBhvr>
                                      <p:tavLst>
                                        <p:tav tm="0">
                                          <p:val>
                                            <p:strVal val="#ppt_x"/>
                                          </p:val>
                                        </p:tav>
                                        <p:tav tm="100000">
                                          <p:val>
                                            <p:strVal val="#ppt_x"/>
                                          </p:val>
                                        </p:tav>
                                      </p:tavLst>
                                    </p:anim>
                                    <p:anim calcmode="lin" valueType="num">
                                      <p:cBhvr additive="base">
                                        <p:cTn id="25" dur="3000" fill="hold"/>
                                        <p:tgtEl>
                                          <p:spTgt spid="29593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Volgorde plaatsen bebording van figuur 96b-19: </a:t>
            </a:r>
          </a:p>
          <a:p>
            <a:pPr eaLnBrk="1" hangingPunct="1">
              <a:spcBef>
                <a:spcPct val="0"/>
              </a:spcBef>
              <a:buFont typeface="Wingdings" pitchFamily="2" charset="2"/>
              <a:buNone/>
            </a:pPr>
            <a:r>
              <a:rPr lang="nl-NL" sz="2400" smtClean="0">
                <a:solidFill>
                  <a:srgbClr val="640064"/>
                </a:solidFill>
              </a:rPr>
              <a:t>	…van buiten naar binnen!</a:t>
            </a:r>
          </a:p>
          <a:p>
            <a:pPr lvl="1" eaLnBrk="1" hangingPunct="1">
              <a:spcBef>
                <a:spcPct val="0"/>
              </a:spcBef>
            </a:pPr>
            <a:r>
              <a:rPr lang="nl-NL" sz="2200" smtClean="0">
                <a:solidFill>
                  <a:srgbClr val="640064"/>
                </a:solidFill>
              </a:rPr>
              <a:t>12/14, 9 eigen weghelft (opzoeken wat snelheid a moet zijn)</a:t>
            </a:r>
          </a:p>
          <a:p>
            <a:pPr lvl="1" eaLnBrk="1" hangingPunct="1">
              <a:spcBef>
                <a:spcPct val="0"/>
              </a:spcBef>
            </a:pPr>
            <a:r>
              <a:rPr lang="nl-NL" sz="2200" smtClean="0">
                <a:solidFill>
                  <a:srgbClr val="640064"/>
                </a:solidFill>
              </a:rPr>
              <a:t>1</a:t>
            </a:r>
            <a:r>
              <a:rPr lang="nl-NL" sz="2200" baseline="30000" smtClean="0">
                <a:solidFill>
                  <a:srgbClr val="640064"/>
                </a:solidFill>
              </a:rPr>
              <a:t>e</a:t>
            </a:r>
            <a:r>
              <a:rPr lang="nl-NL" sz="2200" smtClean="0">
                <a:solidFill>
                  <a:srgbClr val="640064"/>
                </a:solidFill>
              </a:rPr>
              <a:t> schrikhek</a:t>
            </a:r>
          </a:p>
          <a:p>
            <a:pPr lvl="1" eaLnBrk="1" hangingPunct="1">
              <a:spcBef>
                <a:spcPct val="0"/>
              </a:spcBef>
            </a:pPr>
            <a:r>
              <a:rPr lang="nl-NL" sz="2200" smtClean="0">
                <a:solidFill>
                  <a:srgbClr val="640064"/>
                </a:solidFill>
              </a:rPr>
              <a:t>12/14, 9 op andere zijde van de weg (weg is &gt; 5 meter)</a:t>
            </a:r>
          </a:p>
          <a:p>
            <a:pPr lvl="1" eaLnBrk="1" hangingPunct="1">
              <a:spcBef>
                <a:spcPct val="0"/>
              </a:spcBef>
            </a:pPr>
            <a:r>
              <a:rPr lang="nl-NL" sz="2200" smtClean="0">
                <a:solidFill>
                  <a:srgbClr val="640064"/>
                </a:solidFill>
              </a:rPr>
              <a:t>2</a:t>
            </a:r>
            <a:r>
              <a:rPr lang="nl-NL" sz="2200" baseline="30000" smtClean="0">
                <a:solidFill>
                  <a:srgbClr val="640064"/>
                </a:solidFill>
              </a:rPr>
              <a:t>e</a:t>
            </a:r>
            <a:r>
              <a:rPr lang="nl-NL" sz="2200" smtClean="0">
                <a:solidFill>
                  <a:srgbClr val="640064"/>
                </a:solidFill>
              </a:rPr>
              <a:t> schrikhek, denk aan ½ afstand b</a:t>
            </a:r>
          </a:p>
          <a:p>
            <a:pPr lvl="1" eaLnBrk="1" hangingPunct="1">
              <a:spcBef>
                <a:spcPct val="0"/>
              </a:spcBef>
            </a:pPr>
            <a:r>
              <a:rPr lang="nl-NL" sz="2200" smtClean="0">
                <a:solidFill>
                  <a:srgbClr val="640064"/>
                </a:solidFill>
              </a:rPr>
              <a:t>Pionnen plaatsen. </a:t>
            </a:r>
          </a:p>
          <a:p>
            <a:pPr lvl="2" eaLnBrk="1" hangingPunct="1">
              <a:spcBef>
                <a:spcPct val="0"/>
              </a:spcBef>
            </a:pPr>
            <a:r>
              <a:rPr lang="nl-NL" sz="2100" smtClean="0">
                <a:solidFill>
                  <a:srgbClr val="640064"/>
                </a:solidFill>
              </a:rPr>
              <a:t>bij 50-60km/uur is dit max. 4 m1. </a:t>
            </a:r>
          </a:p>
          <a:p>
            <a:pPr lvl="2" eaLnBrk="1" hangingPunct="1">
              <a:spcBef>
                <a:spcPct val="0"/>
              </a:spcBef>
            </a:pPr>
            <a:r>
              <a:rPr lang="nl-NL" sz="2100" smtClean="0">
                <a:solidFill>
                  <a:srgbClr val="640064"/>
                </a:solidFill>
              </a:rPr>
              <a:t>Bij 80 km/uur is dit max. 12 m1</a:t>
            </a:r>
          </a:p>
          <a:p>
            <a:pPr lvl="1" eaLnBrk="1" hangingPunct="1">
              <a:spcBef>
                <a:spcPct val="0"/>
              </a:spcBef>
            </a:pPr>
            <a:r>
              <a:rPr lang="nl-NL" sz="2200" smtClean="0">
                <a:solidFill>
                  <a:srgbClr val="640064"/>
                </a:solidFill>
              </a:rPr>
              <a:t>Plaatsen einde alle verboden</a:t>
            </a:r>
          </a:p>
          <a:p>
            <a:pPr lvl="1" eaLnBrk="1" hangingPunct="1">
              <a:spcBef>
                <a:spcPct val="0"/>
              </a:spcBef>
            </a:pPr>
            <a:endParaRPr lang="nl-NL" sz="2200" smtClean="0">
              <a:solidFill>
                <a:srgbClr val="640064"/>
              </a:solidFill>
            </a:endParaRPr>
          </a:p>
          <a:p>
            <a:pPr eaLnBrk="1" hangingPunct="1">
              <a:spcBef>
                <a:spcPct val="0"/>
              </a:spcBef>
            </a:pPr>
            <a:r>
              <a:rPr lang="nl-NL" sz="2400" smtClean="0">
                <a:solidFill>
                  <a:srgbClr val="640064"/>
                </a:solidFill>
              </a:rPr>
              <a:t>Volgorde opruimen bebording van figuur 96b-19: </a:t>
            </a:r>
          </a:p>
          <a:p>
            <a:pPr eaLnBrk="1" hangingPunct="1">
              <a:spcBef>
                <a:spcPct val="0"/>
              </a:spcBef>
              <a:buFont typeface="Wingdings" pitchFamily="2" charset="2"/>
              <a:buNone/>
            </a:pPr>
            <a:r>
              <a:rPr lang="nl-NL" sz="2400" smtClean="0">
                <a:solidFill>
                  <a:srgbClr val="640064"/>
                </a:solidFill>
              </a:rPr>
              <a:t>	… van binnen naar buiten!</a:t>
            </a:r>
          </a:p>
          <a:p>
            <a:pPr lvl="1" eaLnBrk="1" hangingPunct="1">
              <a:spcBef>
                <a:spcPct val="0"/>
              </a:spcBef>
            </a:pPr>
            <a:endParaRPr lang="nl-NL" sz="2200" smtClean="0">
              <a:solidFill>
                <a:srgbClr val="640064"/>
              </a:solidFill>
            </a:endParaRPr>
          </a:p>
        </p:txBody>
      </p:sp>
      <p:pic>
        <p:nvPicPr>
          <p:cNvPr id="72707"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a:solidFill>
                  <a:schemeClr val="tx2"/>
                </a:solidFill>
                <a:effectLst>
                  <a:outerShdw blurRad="38100" dist="38100" dir="2700000" algn="tl">
                    <a:srgbClr val="000000"/>
                  </a:outerShdw>
                </a:effectLst>
              </a:rPr>
              <a:t/>
            </a:r>
            <a:br>
              <a:rPr lang="en-US" sz="3200" b="1">
                <a:solidFill>
                  <a:schemeClr val="tx2"/>
                </a:solidFill>
                <a:effectLst>
                  <a:outerShdw blurRad="38100" dist="38100" dir="2700000" algn="tl">
                    <a:srgbClr val="000000"/>
                  </a:outerShdw>
                </a:effectLst>
              </a:rPr>
            </a:br>
            <a:r>
              <a:rPr lang="en-US" sz="3200" b="1">
                <a:solidFill>
                  <a:schemeClr val="tx2"/>
                </a:solidFill>
                <a:effectLst>
                  <a:outerShdw blurRad="38100" dist="38100" dir="2700000" algn="tl">
                    <a:srgbClr val="000000"/>
                  </a:outerShdw>
                </a:effectLst>
              </a:rPr>
              <a:t> </a:t>
            </a:r>
            <a:r>
              <a:rPr lang="nl-NL" sz="3200" b="1">
                <a:solidFill>
                  <a:schemeClr val="tx2"/>
                </a:solidFill>
              </a:rPr>
              <a:t>Handboek 96b, werkwijze </a:t>
            </a:r>
            <a:r>
              <a:rPr lang="nl-NL" sz="2800">
                <a:solidFill>
                  <a:schemeClr val="tx2"/>
                </a:solidFill>
              </a:rPr>
              <a:t>(7)</a:t>
            </a:r>
          </a:p>
        </p:txBody>
      </p:sp>
      <p:sp>
        <p:nvSpPr>
          <p:cNvPr id="5" name="PIJL-RECHTS 4"/>
          <p:cNvSpPr/>
          <p:nvPr/>
        </p:nvSpPr>
        <p:spPr>
          <a:xfrm>
            <a:off x="5072063" y="2071688"/>
            <a:ext cx="714375"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PIJL-RECHTS 5"/>
          <p:cNvSpPr/>
          <p:nvPr/>
        </p:nvSpPr>
        <p:spPr>
          <a:xfrm rot="10800000">
            <a:off x="5786438" y="2071688"/>
            <a:ext cx="714375"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PIJL-RECHTS 6"/>
          <p:cNvSpPr/>
          <p:nvPr/>
        </p:nvSpPr>
        <p:spPr>
          <a:xfrm>
            <a:off x="5857875" y="6143625"/>
            <a:ext cx="714375"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8" name="PIJL-RECHTS 7"/>
          <p:cNvSpPr/>
          <p:nvPr/>
        </p:nvSpPr>
        <p:spPr>
          <a:xfrm rot="10800000">
            <a:off x="5143500" y="6143625"/>
            <a:ext cx="714375"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2386">
                                            <p:txEl>
                                              <p:pRg st="2" end="2"/>
                                            </p:txEl>
                                          </p:spTgt>
                                        </p:tgtEl>
                                        <p:attrNameLst>
                                          <p:attrName>style.visibility</p:attrName>
                                        </p:attrNameLst>
                                      </p:cBhvr>
                                      <p:to>
                                        <p:strVal val="visible"/>
                                      </p:to>
                                    </p:set>
                                    <p:anim calcmode="lin" valueType="num">
                                      <p:cBhvr additive="base">
                                        <p:cTn id="7" dur="1000" fill="hold"/>
                                        <p:tgtEl>
                                          <p:spTgt spid="272386">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723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2386">
                                            <p:txEl>
                                              <p:pRg st="3" end="3"/>
                                            </p:txEl>
                                          </p:spTgt>
                                        </p:tgtEl>
                                        <p:attrNameLst>
                                          <p:attrName>style.visibility</p:attrName>
                                        </p:attrNameLst>
                                      </p:cBhvr>
                                      <p:to>
                                        <p:strVal val="visible"/>
                                      </p:to>
                                    </p:set>
                                    <p:anim calcmode="lin" valueType="num">
                                      <p:cBhvr additive="base">
                                        <p:cTn id="13" dur="1000" fill="hold"/>
                                        <p:tgtEl>
                                          <p:spTgt spid="272386">
                                            <p:txEl>
                                              <p:pRg st="3" end="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723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2386">
                                            <p:txEl>
                                              <p:pRg st="4" end="4"/>
                                            </p:txEl>
                                          </p:spTgt>
                                        </p:tgtEl>
                                        <p:attrNameLst>
                                          <p:attrName>style.visibility</p:attrName>
                                        </p:attrNameLst>
                                      </p:cBhvr>
                                      <p:to>
                                        <p:strVal val="visible"/>
                                      </p:to>
                                    </p:set>
                                    <p:anim calcmode="lin" valueType="num">
                                      <p:cBhvr additive="base">
                                        <p:cTn id="19" dur="1000" fill="hold"/>
                                        <p:tgtEl>
                                          <p:spTgt spid="272386">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7238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2386">
                                            <p:txEl>
                                              <p:pRg st="5" end="5"/>
                                            </p:txEl>
                                          </p:spTgt>
                                        </p:tgtEl>
                                        <p:attrNameLst>
                                          <p:attrName>style.visibility</p:attrName>
                                        </p:attrNameLst>
                                      </p:cBhvr>
                                      <p:to>
                                        <p:strVal val="visible"/>
                                      </p:to>
                                    </p:set>
                                    <p:anim calcmode="lin" valueType="num">
                                      <p:cBhvr additive="base">
                                        <p:cTn id="25" dur="1000" fill="hold"/>
                                        <p:tgtEl>
                                          <p:spTgt spid="272386">
                                            <p:txEl>
                                              <p:pRg st="5" end="5"/>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7238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2386">
                                            <p:txEl>
                                              <p:pRg st="6" end="6"/>
                                            </p:txEl>
                                          </p:spTgt>
                                        </p:tgtEl>
                                        <p:attrNameLst>
                                          <p:attrName>style.visibility</p:attrName>
                                        </p:attrNameLst>
                                      </p:cBhvr>
                                      <p:to>
                                        <p:strVal val="visible"/>
                                      </p:to>
                                    </p:set>
                                    <p:anim calcmode="lin" valueType="num">
                                      <p:cBhvr additive="base">
                                        <p:cTn id="31" dur="1000" fill="hold"/>
                                        <p:tgtEl>
                                          <p:spTgt spid="272386">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7238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2386">
                                            <p:txEl>
                                              <p:pRg st="7" end="7"/>
                                            </p:txEl>
                                          </p:spTgt>
                                        </p:tgtEl>
                                        <p:attrNameLst>
                                          <p:attrName>style.visibility</p:attrName>
                                        </p:attrNameLst>
                                      </p:cBhvr>
                                      <p:to>
                                        <p:strVal val="visible"/>
                                      </p:to>
                                    </p:set>
                                    <p:anim calcmode="lin" valueType="num">
                                      <p:cBhvr additive="base">
                                        <p:cTn id="37" dur="1000" fill="hold"/>
                                        <p:tgtEl>
                                          <p:spTgt spid="272386">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272386">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2386">
                                            <p:txEl>
                                              <p:pRg st="8" end="8"/>
                                            </p:txEl>
                                          </p:spTgt>
                                        </p:tgtEl>
                                        <p:attrNameLst>
                                          <p:attrName>style.visibility</p:attrName>
                                        </p:attrNameLst>
                                      </p:cBhvr>
                                      <p:to>
                                        <p:strVal val="visible"/>
                                      </p:to>
                                    </p:set>
                                    <p:anim calcmode="lin" valueType="num">
                                      <p:cBhvr additive="base">
                                        <p:cTn id="41" dur="1000" fill="hold"/>
                                        <p:tgtEl>
                                          <p:spTgt spid="272386">
                                            <p:txEl>
                                              <p:pRg st="8" end="8"/>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27238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72386">
                                            <p:txEl>
                                              <p:pRg st="9" end="9"/>
                                            </p:txEl>
                                          </p:spTgt>
                                        </p:tgtEl>
                                        <p:attrNameLst>
                                          <p:attrName>style.visibility</p:attrName>
                                        </p:attrNameLst>
                                      </p:cBhvr>
                                      <p:to>
                                        <p:strVal val="visible"/>
                                      </p:to>
                                    </p:set>
                                    <p:anim calcmode="lin" valueType="num">
                                      <p:cBhvr additive="base">
                                        <p:cTn id="47" dur="1000" fill="hold"/>
                                        <p:tgtEl>
                                          <p:spTgt spid="272386">
                                            <p:txEl>
                                              <p:pRg st="9" end="9"/>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27238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272386">
                                            <p:txEl>
                                              <p:pRg st="11" end="11"/>
                                            </p:txEl>
                                          </p:spTgt>
                                        </p:tgtEl>
                                        <p:attrNameLst>
                                          <p:attrName>style.visibility</p:attrName>
                                        </p:attrNameLst>
                                      </p:cBhvr>
                                      <p:to>
                                        <p:strVal val="visible"/>
                                      </p:to>
                                    </p:set>
                                    <p:anim calcmode="lin" valueType="num">
                                      <p:cBhvr additive="base">
                                        <p:cTn id="53" dur="1000" fill="hold"/>
                                        <p:tgtEl>
                                          <p:spTgt spid="272386">
                                            <p:txEl>
                                              <p:pRg st="11" end="11"/>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27238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272386">
                                            <p:txEl>
                                              <p:pRg st="12" end="12"/>
                                            </p:txEl>
                                          </p:spTgt>
                                        </p:tgtEl>
                                        <p:attrNameLst>
                                          <p:attrName>style.visibility</p:attrName>
                                        </p:attrNameLst>
                                      </p:cBhvr>
                                      <p:to>
                                        <p:strVal val="visible"/>
                                      </p:to>
                                    </p:set>
                                    <p:anim calcmode="lin" valueType="num">
                                      <p:cBhvr additive="base">
                                        <p:cTn id="59" dur="1000" fill="hold"/>
                                        <p:tgtEl>
                                          <p:spTgt spid="272386">
                                            <p:txEl>
                                              <p:pRg st="12" end="12"/>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27238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b="1" smtClean="0">
                <a:solidFill>
                  <a:srgbClr val="FF9900"/>
                </a:solidFill>
              </a:rPr>
              <a:t>Opbouwen afzetting: Helft van groep gaat plaatsen, andere helft waarnemen</a:t>
            </a:r>
          </a:p>
          <a:p>
            <a:pPr eaLnBrk="1" hangingPunct="1">
              <a:lnSpc>
                <a:spcPct val="150000"/>
              </a:lnSpc>
              <a:spcBef>
                <a:spcPct val="0"/>
              </a:spcBef>
            </a:pPr>
            <a:r>
              <a:rPr lang="nl-NL" sz="2400" b="1" smtClean="0">
                <a:solidFill>
                  <a:srgbClr val="FF9900"/>
                </a:solidFill>
              </a:rPr>
              <a:t>Afbouwen afzetting: groepen wisselen van taak</a:t>
            </a:r>
          </a:p>
          <a:p>
            <a:pPr eaLnBrk="1" hangingPunct="1">
              <a:lnSpc>
                <a:spcPct val="150000"/>
              </a:lnSpc>
              <a:spcBef>
                <a:spcPct val="0"/>
              </a:spcBef>
            </a:pPr>
            <a:endParaRPr lang="nl-NL" sz="2400" b="1" smtClean="0">
              <a:solidFill>
                <a:srgbClr val="FF9900"/>
              </a:solidFill>
            </a:endParaRPr>
          </a:p>
          <a:p>
            <a:pPr eaLnBrk="1" hangingPunct="1">
              <a:lnSpc>
                <a:spcPct val="150000"/>
              </a:lnSpc>
              <a:spcBef>
                <a:spcPct val="0"/>
              </a:spcBef>
            </a:pPr>
            <a:endParaRPr lang="nl-NL" sz="2400" b="1" smtClean="0">
              <a:solidFill>
                <a:srgbClr val="FF9900"/>
              </a:solidFill>
            </a:endParaRPr>
          </a:p>
          <a:p>
            <a:pPr eaLnBrk="1" hangingPunct="1">
              <a:spcBef>
                <a:spcPct val="0"/>
              </a:spcBef>
            </a:pPr>
            <a:r>
              <a:rPr lang="nl-NL" sz="2400" b="1" smtClean="0">
                <a:solidFill>
                  <a:srgbClr val="FF9900"/>
                </a:solidFill>
              </a:rPr>
              <a:t>Na de opdracht evalueren we plenair met behulp van gemaakte foto’s</a:t>
            </a:r>
          </a:p>
        </p:txBody>
      </p:sp>
      <p:pic>
        <p:nvPicPr>
          <p:cNvPr id="73731" name="Picture 3"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ChangeArrowheads="1"/>
          </p:cNvSpPr>
          <p:nvPr/>
        </p:nvSpPr>
        <p:spPr bwMode="auto">
          <a:xfrm>
            <a:off x="928688" y="285750"/>
            <a:ext cx="8215312" cy="1143000"/>
          </a:xfrm>
          <a:prstGeom prst="rect">
            <a:avLst/>
          </a:prstGeom>
          <a:noFill/>
          <a:ln w="9525">
            <a:noFill/>
            <a:miter lim="800000"/>
            <a:headEnd/>
            <a:tailEnd/>
          </a:ln>
        </p:spPr>
        <p:txBody>
          <a:bodyPr anchor="ctr"/>
          <a:lstStyle/>
          <a:p>
            <a:pPr>
              <a:defRPr/>
            </a:pPr>
            <a:r>
              <a:rPr lang="en-US" sz="3200" b="1" dirty="0">
                <a:solidFill>
                  <a:schemeClr val="tx2"/>
                </a:solidFill>
                <a:effectLst>
                  <a:outerShdw blurRad="38100" dist="38100" dir="2700000" algn="tl">
                    <a:srgbClr val="000000"/>
                  </a:outerShdw>
                </a:effectLst>
              </a:rPr>
              <a:t/>
            </a:r>
            <a:br>
              <a:rPr lang="en-US" sz="3200" b="1" dirty="0">
                <a:solidFill>
                  <a:schemeClr val="tx2"/>
                </a:solidFill>
                <a:effectLst>
                  <a:outerShdw blurRad="38100" dist="38100" dir="2700000" algn="tl">
                    <a:srgbClr val="000000"/>
                  </a:outerShdw>
                </a:effectLst>
              </a:rPr>
            </a:br>
            <a:r>
              <a:rPr lang="en-US" sz="3200" b="1" dirty="0">
                <a:solidFill>
                  <a:schemeClr val="tx2"/>
                </a:solidFill>
                <a:effectLst>
                  <a:outerShdw blurRad="38100" dist="38100" dir="2700000" algn="tl">
                    <a:srgbClr val="000000"/>
                  </a:outerShdw>
                </a:effectLst>
              </a:rPr>
              <a:t> </a:t>
            </a:r>
            <a:r>
              <a:rPr lang="nl-NL" sz="3200" b="1" dirty="0">
                <a:solidFill>
                  <a:schemeClr val="tx2"/>
                </a:solidFill>
              </a:rPr>
              <a:t>Praktijkopdracht figuur 96b-19</a:t>
            </a:r>
            <a:endParaRPr lang="nl-NL" sz="2800" dirty="0">
              <a:solidFill>
                <a:schemeClr val="tx2"/>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72386">
                                            <p:txEl>
                                              <p:pRg st="0" end="0"/>
                                            </p:txEl>
                                          </p:spTgt>
                                        </p:tgtEl>
                                        <p:attrNameLst>
                                          <p:attrName>style.visibility</p:attrName>
                                        </p:attrNameLst>
                                      </p:cBhvr>
                                      <p:to>
                                        <p:strVal val="visible"/>
                                      </p:to>
                                    </p:set>
                                    <p:anim calcmode="lin" valueType="num">
                                      <p:cBhvr additive="base">
                                        <p:cTn id="7" dur="2000" fill="hold"/>
                                        <p:tgtEl>
                                          <p:spTgt spid="27238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7238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2386">
                                            <p:txEl>
                                              <p:pRg st="1" end="1"/>
                                            </p:txEl>
                                          </p:spTgt>
                                        </p:tgtEl>
                                        <p:attrNameLst>
                                          <p:attrName>style.visibility</p:attrName>
                                        </p:attrNameLst>
                                      </p:cBhvr>
                                      <p:to>
                                        <p:strVal val="visible"/>
                                      </p:to>
                                    </p:set>
                                    <p:anim calcmode="lin" valueType="num">
                                      <p:cBhvr additive="base">
                                        <p:cTn id="11" dur="2000" fill="hold"/>
                                        <p:tgtEl>
                                          <p:spTgt spid="27238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72386">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72386">
                                            <p:txEl>
                                              <p:pRg st="4" end="4"/>
                                            </p:txEl>
                                          </p:spTgt>
                                        </p:tgtEl>
                                        <p:attrNameLst>
                                          <p:attrName>style.visibility</p:attrName>
                                        </p:attrNameLst>
                                      </p:cBhvr>
                                      <p:to>
                                        <p:strVal val="visible"/>
                                      </p:to>
                                    </p:set>
                                    <p:anim calcmode="lin" valueType="num">
                                      <p:cBhvr additive="base">
                                        <p:cTn id="15" dur="2000" fill="hold"/>
                                        <p:tgtEl>
                                          <p:spTgt spid="272386">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7238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28688" y="285750"/>
            <a:ext cx="8215312" cy="1143000"/>
          </a:xfrm>
        </p:spPr>
        <p:txBody>
          <a:bodyPr/>
          <a:lstStyle/>
          <a:p>
            <a:pPr eaLnBrk="1" hangingPunct="1">
              <a:defRPr/>
            </a:pPr>
            <a:r>
              <a:rPr lang="en-US" sz="2400" b="1" dirty="0" smtClean="0">
                <a:effectLst>
                  <a:outerShdw blurRad="38100" dist="38100" dir="2700000" algn="tl">
                    <a:srgbClr val="000000"/>
                  </a:outerShdw>
                </a:effectLst>
                <a:latin typeface="Arial" charset="0"/>
              </a:rPr>
              <a:t/>
            </a:r>
            <a:br>
              <a:rPr lang="en-US" sz="2400" b="1" dirty="0" smtClean="0">
                <a:effectLst>
                  <a:outerShdw blurRad="38100" dist="38100" dir="2700000" algn="tl">
                    <a:srgbClr val="000000"/>
                  </a:outerShdw>
                </a:effectLst>
                <a:latin typeface="Arial" charset="0"/>
              </a:rPr>
            </a:br>
            <a:r>
              <a:rPr lang="en-US" sz="3200" b="1" dirty="0" err="1" smtClean="0">
                <a:latin typeface="Arial" charset="0"/>
              </a:rPr>
              <a:t>Twentsche</a:t>
            </a:r>
            <a:r>
              <a:rPr lang="en-US" sz="3200" b="1" dirty="0" smtClean="0">
                <a:latin typeface="Arial" charset="0"/>
              </a:rPr>
              <a:t> Courant </a:t>
            </a:r>
            <a:r>
              <a:rPr lang="en-US" sz="3200" b="1" dirty="0" err="1" smtClean="0">
                <a:latin typeface="Arial" charset="0"/>
              </a:rPr>
              <a:t>Tubantia</a:t>
            </a:r>
            <a:r>
              <a:rPr lang="en-US" sz="3200" b="1" dirty="0" smtClean="0">
                <a:latin typeface="Arial" charset="0"/>
              </a:rPr>
              <a:t> 29-06-2010</a:t>
            </a:r>
            <a:endParaRPr lang="nl-NL" sz="3200" dirty="0" smtClean="0"/>
          </a:p>
        </p:txBody>
      </p:sp>
      <p:sp>
        <p:nvSpPr>
          <p:cNvPr id="10243" name="Rectangle 3"/>
          <p:cNvSpPr>
            <a:spLocks noGrp="1" noChangeArrowheads="1"/>
          </p:cNvSpPr>
          <p:nvPr>
            <p:ph type="body" idx="1"/>
          </p:nvPr>
        </p:nvSpPr>
        <p:spPr>
          <a:xfrm>
            <a:off x="900113" y="1628775"/>
            <a:ext cx="8243887" cy="5229225"/>
          </a:xfrm>
        </p:spPr>
        <p:txBody>
          <a:bodyPr/>
          <a:lstStyle/>
          <a:p>
            <a:pPr eaLnBrk="1" hangingPunct="1">
              <a:spcBef>
                <a:spcPct val="0"/>
              </a:spcBef>
              <a:buFont typeface="Wingdings" pitchFamily="2" charset="2"/>
              <a:buNone/>
            </a:pPr>
            <a:endParaRPr lang="nl-NL" sz="2400" smtClean="0">
              <a:solidFill>
                <a:srgbClr val="640064"/>
              </a:solidFill>
            </a:endParaRPr>
          </a:p>
        </p:txBody>
      </p:sp>
      <p:pic>
        <p:nvPicPr>
          <p:cNvPr id="10244" name="Picture 6" descr="AOC_oost_logo 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descr="D:\1. AOC-OOST\LESMATERIAAL\Cursus Veilig werken langs de weg\ongeval lijnwag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3832225"/>
            <a:ext cx="4191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descr="D:\1. AOC-OOST\LESMATERIAAL\Cursus Veilig werken langs de weg\OngevalA28Wez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1643063"/>
            <a:ext cx="42148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kstvak 7"/>
          <p:cNvSpPr txBox="1">
            <a:spLocks noChangeArrowheads="1"/>
          </p:cNvSpPr>
          <p:nvPr/>
        </p:nvSpPr>
        <p:spPr bwMode="auto">
          <a:xfrm>
            <a:off x="2857500" y="6286500"/>
            <a:ext cx="1809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600" i="1"/>
              <a:t>ongeval lijnwagen</a:t>
            </a:r>
          </a:p>
        </p:txBody>
      </p:sp>
      <p:sp>
        <p:nvSpPr>
          <p:cNvPr id="10248" name="Tekstvak 8"/>
          <p:cNvSpPr txBox="1">
            <a:spLocks noChangeArrowheads="1"/>
          </p:cNvSpPr>
          <p:nvPr/>
        </p:nvSpPr>
        <p:spPr bwMode="auto">
          <a:xfrm>
            <a:off x="5072063" y="1643063"/>
            <a:ext cx="2006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600" i="1"/>
              <a:t>ongeval A28 Wezep</a:t>
            </a:r>
          </a:p>
        </p:txBody>
      </p:sp>
    </p:spTree>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endParaRPr lang="nl-NL" sz="3200" dirty="0" smtClean="0"/>
          </a:p>
        </p:txBody>
      </p:sp>
      <p:sp>
        <p:nvSpPr>
          <p:cNvPr id="74755" name="Rectangle 3"/>
          <p:cNvSpPr>
            <a:spLocks noGrp="1" noChangeArrowheads="1"/>
          </p:cNvSpPr>
          <p:nvPr>
            <p:ph type="body" idx="4294967295"/>
          </p:nvPr>
        </p:nvSpPr>
        <p:spPr>
          <a:xfrm>
            <a:off x="900113" y="1628775"/>
            <a:ext cx="8243887"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buFont typeface="Wingdings" pitchFamily="2" charset="2"/>
              <a:buNone/>
            </a:pPr>
            <a:endParaRPr lang="nl-NL" sz="2400" smtClean="0">
              <a:solidFill>
                <a:srgbClr val="610061"/>
              </a:solidFill>
            </a:endParaRPr>
          </a:p>
          <a:p>
            <a:pPr eaLnBrk="1" hangingPunct="1">
              <a:spcBef>
                <a:spcPct val="0"/>
              </a:spcBef>
              <a:buFont typeface="Wingdings" pitchFamily="2" charset="2"/>
              <a:buNone/>
            </a:pPr>
            <a:r>
              <a:rPr lang="nl-NL" b="1" smtClean="0">
                <a:solidFill>
                  <a:srgbClr val="610061"/>
                </a:solidFill>
              </a:rPr>
              <a:t>Fotopresentatie diverse wegsituaties WIU</a:t>
            </a:r>
          </a:p>
          <a:p>
            <a:pPr eaLnBrk="1" hangingPunct="1">
              <a:spcBef>
                <a:spcPct val="0"/>
              </a:spcBef>
              <a:buFont typeface="Wingdings" pitchFamily="2" charset="2"/>
              <a:buNone/>
            </a:pPr>
            <a:endParaRPr lang="nl-NL" b="1" smtClean="0">
              <a:solidFill>
                <a:srgbClr val="610061"/>
              </a:solidFill>
            </a:endParaRPr>
          </a:p>
          <a:p>
            <a:pPr eaLnBrk="1" hangingPunct="1">
              <a:spcBef>
                <a:spcPct val="0"/>
              </a:spcBef>
              <a:buFont typeface="Wingdings" pitchFamily="2" charset="2"/>
              <a:buNone/>
            </a:pPr>
            <a:endParaRPr lang="nl-NL" smtClean="0">
              <a:solidFill>
                <a:srgbClr val="610061"/>
              </a:solidFill>
            </a:endParaRPr>
          </a:p>
          <a:p>
            <a:pPr eaLnBrk="1" hangingPunct="1">
              <a:spcBef>
                <a:spcPct val="0"/>
              </a:spcBef>
              <a:buFont typeface="Wingdings" pitchFamily="2" charset="2"/>
              <a:buNone/>
            </a:pPr>
            <a:endParaRPr lang="nl-NL" smtClean="0">
              <a:solidFill>
                <a:srgbClr val="610061"/>
              </a:solidFill>
            </a:endParaRPr>
          </a:p>
          <a:p>
            <a:pPr eaLnBrk="1" hangingPunct="1">
              <a:spcBef>
                <a:spcPct val="0"/>
              </a:spcBef>
              <a:buFont typeface="Wingdings" pitchFamily="2" charset="2"/>
              <a:buNone/>
            </a:pPr>
            <a:endParaRPr lang="nl-NL" smtClean="0">
              <a:solidFill>
                <a:srgbClr val="610061"/>
              </a:solidFill>
            </a:endParaRPr>
          </a:p>
          <a:p>
            <a:pPr eaLnBrk="1" hangingPunct="1">
              <a:spcBef>
                <a:spcPct val="0"/>
              </a:spcBef>
              <a:buFont typeface="Wingdings" pitchFamily="2" charset="2"/>
              <a:buNone/>
            </a:pPr>
            <a:endParaRPr lang="nl-NL" smtClean="0">
              <a:solidFill>
                <a:srgbClr val="610061"/>
              </a:solidFill>
            </a:endParaRPr>
          </a:p>
          <a:p>
            <a:pPr eaLnBrk="1" hangingPunct="1">
              <a:spcBef>
                <a:spcPct val="0"/>
              </a:spcBef>
              <a:buFont typeface="Wingdings" pitchFamily="2" charset="2"/>
              <a:buNone/>
            </a:pPr>
            <a:endParaRPr lang="nl-NL" smtClean="0">
              <a:solidFill>
                <a:srgbClr val="610061"/>
              </a:solidFill>
            </a:endParaRPr>
          </a:p>
          <a:p>
            <a:pPr eaLnBrk="1" hangingPunct="1">
              <a:spcBef>
                <a:spcPct val="0"/>
              </a:spcBef>
              <a:buFont typeface="Wingdings" pitchFamily="2" charset="2"/>
              <a:buNone/>
            </a:pPr>
            <a:endParaRPr lang="nl-NL" smtClean="0">
              <a:solidFill>
                <a:srgbClr val="610061"/>
              </a:solidFill>
            </a:endParaRPr>
          </a:p>
          <a:p>
            <a:pPr eaLnBrk="1" hangingPunct="1">
              <a:spcBef>
                <a:spcPct val="0"/>
              </a:spcBef>
              <a:buFont typeface="Wingdings" pitchFamily="2" charset="2"/>
              <a:buNone/>
            </a:pPr>
            <a:r>
              <a:rPr lang="nl-NL" smtClean="0">
                <a:solidFill>
                  <a:srgbClr val="610061"/>
                </a:solidFill>
              </a:rPr>
              <a:t>                  </a:t>
            </a:r>
            <a:r>
              <a:rPr lang="nl-NL" b="1" smtClean="0">
                <a:solidFill>
                  <a:schemeClr val="accent2"/>
                </a:solidFill>
              </a:rPr>
              <a:t>Geef aan wat er goed is of beter kan</a:t>
            </a:r>
            <a:r>
              <a:rPr lang="nl-NL" smtClean="0">
                <a:solidFill>
                  <a:schemeClr val="accent2"/>
                </a:solidFill>
              </a:rPr>
              <a:t>!</a:t>
            </a:r>
            <a:endParaRPr lang="nl-NL" sz="2400" smtClean="0">
              <a:solidFill>
                <a:schemeClr val="accent2"/>
              </a:solidFill>
            </a:endParaRPr>
          </a:p>
        </p:txBody>
      </p:sp>
      <p:pic>
        <p:nvPicPr>
          <p:cNvPr id="7475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fototoestel 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3141663"/>
            <a:ext cx="237648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overzichtelijkheid</a:t>
            </a:r>
            <a:endParaRPr lang="nl-NL" sz="3200" dirty="0" smtClean="0"/>
          </a:p>
        </p:txBody>
      </p:sp>
      <p:sp>
        <p:nvSpPr>
          <p:cNvPr id="7577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578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S6300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00213"/>
            <a:ext cx="36718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D:\3. AFBEELDINGEN\AOC-Oost\100211 Veluweplant, veilig werken\S63004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714500"/>
            <a:ext cx="3643313"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overzichtelijkheid</a:t>
            </a:r>
            <a:endParaRPr lang="nl-NL" sz="3200" dirty="0" smtClean="0"/>
          </a:p>
        </p:txBody>
      </p:sp>
      <p:sp>
        <p:nvSpPr>
          <p:cNvPr id="7680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680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 descr="F:\DCIM\100SSCAM\S63004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2000250"/>
            <a:ext cx="77089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overzichtelijkheid</a:t>
            </a:r>
            <a:endParaRPr lang="nl-NL" sz="3200" dirty="0" smtClean="0"/>
          </a:p>
        </p:txBody>
      </p:sp>
      <p:sp>
        <p:nvSpPr>
          <p:cNvPr id="7782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782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S6300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49425"/>
            <a:ext cx="7151687"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kstvak 5"/>
          <p:cNvSpPr txBox="1">
            <a:spLocks noChangeArrowheads="1"/>
          </p:cNvSpPr>
          <p:nvPr/>
        </p:nvSpPr>
        <p:spPr bwMode="auto">
          <a:xfrm>
            <a:off x="2154237" y="5517232"/>
            <a:ext cx="5938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b="1" dirty="0">
                <a:solidFill>
                  <a:srgbClr val="FFFF00"/>
                </a:solidFill>
              </a:rPr>
              <a:t>Tip: bekijk je werk door de bril van de weggebruiker!</a:t>
            </a:r>
          </a:p>
        </p:txBody>
      </p:sp>
    </p:spTree>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blijvende</a:t>
            </a:r>
            <a:r>
              <a:rPr lang="en-US" sz="3200" b="1" dirty="0" smtClean="0">
                <a:latin typeface="Arial" charset="0"/>
              </a:rPr>
              <a:t> </a:t>
            </a:r>
            <a:r>
              <a:rPr lang="en-US" sz="3200" b="1" dirty="0" err="1" smtClean="0">
                <a:latin typeface="Arial" charset="0"/>
              </a:rPr>
              <a:t>controle</a:t>
            </a:r>
            <a:endParaRPr lang="nl-NL" sz="3200" dirty="0" smtClean="0"/>
          </a:p>
        </p:txBody>
      </p:sp>
      <p:sp>
        <p:nvSpPr>
          <p:cNvPr id="7885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885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S63003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700213"/>
            <a:ext cx="6545263"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kstvak 5"/>
          <p:cNvSpPr txBox="1">
            <a:spLocks noChangeArrowheads="1"/>
          </p:cNvSpPr>
          <p:nvPr/>
        </p:nvSpPr>
        <p:spPr bwMode="auto">
          <a:xfrm>
            <a:off x="2195513" y="6092825"/>
            <a:ext cx="278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nl-NL">
                <a:solidFill>
                  <a:srgbClr val="FFFF00"/>
                </a:solidFill>
              </a:rPr>
              <a:t>Mag ik hier verder rijden?</a:t>
            </a:r>
          </a:p>
        </p:txBody>
      </p:sp>
    </p:spTree>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7987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987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78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5621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6" name="Text Box 6"/>
          <p:cNvSpPr txBox="1">
            <a:spLocks noChangeArrowheads="1"/>
          </p:cNvSpPr>
          <p:nvPr/>
        </p:nvSpPr>
        <p:spPr bwMode="auto">
          <a:xfrm>
            <a:off x="900113" y="5661025"/>
            <a:ext cx="82438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Het niet in acht nemen van de 60cm vrije ruimte creëert een direct aanrijdgevaar voor de wegwerker. </a:t>
            </a:r>
          </a:p>
          <a:p>
            <a:pPr eaLnBrk="1" hangingPunct="1"/>
            <a:r>
              <a:rPr lang="nl-NL">
                <a:solidFill>
                  <a:srgbClr val="640064"/>
                </a:solidFill>
              </a:rPr>
              <a:t>Hopelijk is deze vrachtwagenchauffeur volledig met zijn rijtaak bezig!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46"/>
                                        </p:tgtEl>
                                        <p:attrNameLst>
                                          <p:attrName>style.visibility</p:attrName>
                                        </p:attrNameLst>
                                      </p:cBhvr>
                                      <p:to>
                                        <p:strVal val="visible"/>
                                      </p:to>
                                    </p:set>
                                    <p:anim calcmode="lin" valueType="num">
                                      <p:cBhvr additive="base">
                                        <p:cTn id="7" dur="500" fill="hold"/>
                                        <p:tgtEl>
                                          <p:spTgt spid="215046"/>
                                        </p:tgtEl>
                                        <p:attrNameLst>
                                          <p:attrName>ppt_x</p:attrName>
                                        </p:attrNameLst>
                                      </p:cBhvr>
                                      <p:tavLst>
                                        <p:tav tm="0">
                                          <p:val>
                                            <p:strVal val="#ppt_x"/>
                                          </p:val>
                                        </p:tav>
                                        <p:tav tm="100000">
                                          <p:val>
                                            <p:strVal val="#ppt_x"/>
                                          </p:val>
                                        </p:tav>
                                      </p:tavLst>
                                    </p:anim>
                                    <p:anim calcmode="lin" valueType="num">
                                      <p:cBhvr additive="base">
                                        <p:cTn id="8" dur="500" fill="hold"/>
                                        <p:tgtEl>
                                          <p:spTgt spid="215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089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090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Text Box 5"/>
          <p:cNvSpPr txBox="1">
            <a:spLocks noChangeArrowheads="1"/>
          </p:cNvSpPr>
          <p:nvPr/>
        </p:nvSpPr>
        <p:spPr bwMode="auto">
          <a:xfrm>
            <a:off x="900113" y="5589588"/>
            <a:ext cx="8243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De vrije ruimte dient niet als werkruimte te worden benut! </a:t>
            </a:r>
          </a:p>
        </p:txBody>
      </p:sp>
      <p:pic>
        <p:nvPicPr>
          <p:cNvPr id="80902" name="Picture 6" descr="28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628775"/>
            <a:ext cx="5897563"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6069"/>
                                        </p:tgtEl>
                                        <p:attrNameLst>
                                          <p:attrName>style.visibility</p:attrName>
                                        </p:attrNameLst>
                                      </p:cBhvr>
                                      <p:to>
                                        <p:strVal val="visible"/>
                                      </p:to>
                                    </p:set>
                                    <p:anim calcmode="lin" valueType="num">
                                      <p:cBhvr additive="base">
                                        <p:cTn id="7" dur="500" fill="hold"/>
                                        <p:tgtEl>
                                          <p:spTgt spid="216069"/>
                                        </p:tgtEl>
                                        <p:attrNameLst>
                                          <p:attrName>ppt_x</p:attrName>
                                        </p:attrNameLst>
                                      </p:cBhvr>
                                      <p:tavLst>
                                        <p:tav tm="0">
                                          <p:val>
                                            <p:strVal val="#ppt_x"/>
                                          </p:val>
                                        </p:tav>
                                        <p:tav tm="100000">
                                          <p:val>
                                            <p:strVal val="#ppt_x"/>
                                          </p:val>
                                        </p:tav>
                                      </p:tavLst>
                                    </p:anim>
                                    <p:anim calcmode="lin" valueType="num">
                                      <p:cBhvr additive="base">
                                        <p:cTn id="8" dur="500" fill="hold"/>
                                        <p:tgtEl>
                                          <p:spTgt spid="216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192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192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Text Box 5"/>
          <p:cNvSpPr txBox="1">
            <a:spLocks noChangeArrowheads="1"/>
          </p:cNvSpPr>
          <p:nvPr/>
        </p:nvSpPr>
        <p:spPr bwMode="auto">
          <a:xfrm>
            <a:off x="900113" y="5589588"/>
            <a:ext cx="8243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De vrije ruimte dient niet als werkruimte te worden benut! </a:t>
            </a:r>
          </a:p>
        </p:txBody>
      </p:sp>
      <p:pic>
        <p:nvPicPr>
          <p:cNvPr id="81926" name="Picture 2" descr="D:\1. AOC-OOST\LESMATERIAAL\Cursus Veilig werken langs de weg\vrije ruim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1643063"/>
            <a:ext cx="5476875"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6069"/>
                                        </p:tgtEl>
                                        <p:attrNameLst>
                                          <p:attrName>style.visibility</p:attrName>
                                        </p:attrNameLst>
                                      </p:cBhvr>
                                      <p:to>
                                        <p:strVal val="visible"/>
                                      </p:to>
                                    </p:set>
                                    <p:anim calcmode="lin" valueType="num">
                                      <p:cBhvr additive="base">
                                        <p:cTn id="7" dur="500" fill="hold"/>
                                        <p:tgtEl>
                                          <p:spTgt spid="216069"/>
                                        </p:tgtEl>
                                        <p:attrNameLst>
                                          <p:attrName>ppt_x</p:attrName>
                                        </p:attrNameLst>
                                      </p:cBhvr>
                                      <p:tavLst>
                                        <p:tav tm="0">
                                          <p:val>
                                            <p:strVal val="#ppt_x"/>
                                          </p:val>
                                        </p:tav>
                                        <p:tav tm="100000">
                                          <p:val>
                                            <p:strVal val="#ppt_x"/>
                                          </p:val>
                                        </p:tav>
                                      </p:tavLst>
                                    </p:anim>
                                    <p:anim calcmode="lin" valueType="num">
                                      <p:cBhvr additive="base">
                                        <p:cTn id="8" dur="500" fill="hold"/>
                                        <p:tgtEl>
                                          <p:spTgt spid="216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294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294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Text Box 5"/>
          <p:cNvSpPr txBox="1">
            <a:spLocks noChangeArrowheads="1"/>
          </p:cNvSpPr>
          <p:nvPr/>
        </p:nvSpPr>
        <p:spPr bwMode="auto">
          <a:xfrm>
            <a:off x="900113" y="5661025"/>
            <a:ext cx="82438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Goed gebruik van de langsafzetting. Echter, hier wordt niet goed met de wettelijk verplichte vrije ruimte van 60cm omgegaan. De man rechts naast de versnipperaar heeft oorbeschermers op en staat te dicht op het verkeer. </a:t>
            </a:r>
          </a:p>
        </p:txBody>
      </p:sp>
      <p:pic>
        <p:nvPicPr>
          <p:cNvPr id="82950" name="Picture 6" descr="34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093"/>
                                        </p:tgtEl>
                                        <p:attrNameLst>
                                          <p:attrName>style.visibility</p:attrName>
                                        </p:attrNameLst>
                                      </p:cBhvr>
                                      <p:to>
                                        <p:strVal val="visible"/>
                                      </p:to>
                                    </p:set>
                                    <p:anim calcmode="lin" valueType="num">
                                      <p:cBhvr additive="base">
                                        <p:cTn id="7" dur="500" fill="hold"/>
                                        <p:tgtEl>
                                          <p:spTgt spid="217093"/>
                                        </p:tgtEl>
                                        <p:attrNameLst>
                                          <p:attrName>ppt_x</p:attrName>
                                        </p:attrNameLst>
                                      </p:cBhvr>
                                      <p:tavLst>
                                        <p:tav tm="0">
                                          <p:val>
                                            <p:strVal val="#ppt_x"/>
                                          </p:val>
                                        </p:tav>
                                        <p:tav tm="100000">
                                          <p:val>
                                            <p:strVal val="#ppt_x"/>
                                          </p:val>
                                        </p:tav>
                                      </p:tavLst>
                                    </p:anim>
                                    <p:anim calcmode="lin" valueType="num">
                                      <p:cBhvr additive="base">
                                        <p:cTn id="8" dur="500" fill="hold"/>
                                        <p:tgtEl>
                                          <p:spTgt spid="217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397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397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 Box 5"/>
          <p:cNvSpPr txBox="1">
            <a:spLocks noChangeArrowheads="1"/>
          </p:cNvSpPr>
          <p:nvPr/>
        </p:nvSpPr>
        <p:spPr bwMode="auto">
          <a:xfrm>
            <a:off x="900113" y="5589588"/>
            <a:ext cx="8243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De vrije ruimte is hier ver te zoeken. De wegwerker komt met zijn benen nog voorbij de langsafzetting.</a:t>
            </a:r>
          </a:p>
        </p:txBody>
      </p:sp>
      <p:pic>
        <p:nvPicPr>
          <p:cNvPr id="83974" name="Picture 7" descr="D:\1. AOC-OOST\LESMATERIAAL\Cursus Veilig werken langs de weg\stratenma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1643063"/>
            <a:ext cx="58912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117"/>
                                        </p:tgtEl>
                                        <p:attrNameLst>
                                          <p:attrName>style.visibility</p:attrName>
                                        </p:attrNameLst>
                                      </p:cBhvr>
                                      <p:to>
                                        <p:strVal val="visible"/>
                                      </p:to>
                                    </p:set>
                                    <p:anim calcmode="lin" valueType="num">
                                      <p:cBhvr additive="base">
                                        <p:cTn id="7" dur="500" fill="hold"/>
                                        <p:tgtEl>
                                          <p:spTgt spid="218117"/>
                                        </p:tgtEl>
                                        <p:attrNameLst>
                                          <p:attrName>ppt_x</p:attrName>
                                        </p:attrNameLst>
                                      </p:cBhvr>
                                      <p:tavLst>
                                        <p:tav tm="0">
                                          <p:val>
                                            <p:strVal val="#ppt_x"/>
                                          </p:val>
                                        </p:tav>
                                        <p:tav tm="100000">
                                          <p:val>
                                            <p:strVal val="#ppt_x"/>
                                          </p:val>
                                        </p:tav>
                                      </p:tavLst>
                                    </p:anim>
                                    <p:anim calcmode="lin" valueType="num">
                                      <p:cBhvr additive="base">
                                        <p:cTn id="8" dur="500" fill="hold"/>
                                        <p:tgtEl>
                                          <p:spTgt spid="218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en-US" sz="3600" b="1" smtClean="0">
                <a:latin typeface="Arial" charset="0"/>
              </a:rPr>
              <a:t>Regelgeving</a:t>
            </a:r>
            <a:endParaRPr lang="nl-NL" sz="3600" smtClean="0"/>
          </a:p>
        </p:txBody>
      </p:sp>
      <p:sp>
        <p:nvSpPr>
          <p:cNvPr id="11267" name="Rectangle 3"/>
          <p:cNvSpPr>
            <a:spLocks noGrp="1" noChangeArrowheads="1"/>
          </p:cNvSpPr>
          <p:nvPr>
            <p:ph type="body" idx="4294967295"/>
          </p:nvPr>
        </p:nvSpPr>
        <p:spPr>
          <a:xfrm>
            <a:off x="900113" y="1628775"/>
            <a:ext cx="8424862" cy="5229225"/>
          </a:xfrm>
        </p:spPr>
        <p:txBody>
          <a:bodyPr/>
          <a:lstStyle/>
          <a:p>
            <a:pPr eaLnBrk="1" hangingPunct="1">
              <a:spcBef>
                <a:spcPct val="0"/>
              </a:spcBef>
            </a:pPr>
            <a:r>
              <a:rPr lang="nl-NL" sz="2400" smtClean="0">
                <a:solidFill>
                  <a:srgbClr val="640064"/>
                </a:solidFill>
              </a:rPr>
              <a:t>Wegenverkeerswet 1994 </a:t>
            </a:r>
            <a:r>
              <a:rPr lang="nl-NL" sz="2400" b="1" smtClean="0">
                <a:solidFill>
                  <a:srgbClr val="640064"/>
                </a:solidFill>
              </a:rPr>
              <a:t>(WVW 1994)</a:t>
            </a:r>
          </a:p>
          <a:p>
            <a:pPr lvl="1" eaLnBrk="1" hangingPunct="1">
              <a:spcBef>
                <a:spcPct val="0"/>
              </a:spcBef>
            </a:pPr>
            <a:r>
              <a:rPr lang="nl-NL" sz="2200" smtClean="0">
                <a:solidFill>
                  <a:srgbClr val="640064"/>
                </a:solidFill>
              </a:rPr>
              <a:t>Verkeersgedrag en bevoegdheden</a:t>
            </a:r>
          </a:p>
          <a:p>
            <a:pPr eaLnBrk="1" hangingPunct="1">
              <a:lnSpc>
                <a:spcPct val="120000"/>
              </a:lnSpc>
              <a:spcBef>
                <a:spcPct val="0"/>
              </a:spcBef>
            </a:pPr>
            <a:r>
              <a:rPr lang="nl-NL" sz="2400" smtClean="0">
                <a:solidFill>
                  <a:srgbClr val="640064"/>
                </a:solidFill>
              </a:rPr>
              <a:t>Reglement Verkeersregels &amp; Verkeerstekens </a:t>
            </a:r>
            <a:r>
              <a:rPr lang="nl-NL" sz="2400" b="1" smtClean="0">
                <a:solidFill>
                  <a:srgbClr val="640064"/>
                </a:solidFill>
              </a:rPr>
              <a:t>(RVV 1990)</a:t>
            </a:r>
          </a:p>
          <a:p>
            <a:pPr lvl="1" eaLnBrk="1" hangingPunct="1">
              <a:spcBef>
                <a:spcPct val="0"/>
              </a:spcBef>
            </a:pPr>
            <a:r>
              <a:rPr lang="nl-NL" sz="2200" smtClean="0">
                <a:solidFill>
                  <a:srgbClr val="640064"/>
                </a:solidFill>
              </a:rPr>
              <a:t>Verkeersregels en verkeerstekens</a:t>
            </a:r>
          </a:p>
          <a:p>
            <a:pPr eaLnBrk="1" hangingPunct="1">
              <a:lnSpc>
                <a:spcPct val="120000"/>
              </a:lnSpc>
              <a:spcBef>
                <a:spcPct val="0"/>
              </a:spcBef>
            </a:pPr>
            <a:r>
              <a:rPr lang="nl-NL" sz="2400" smtClean="0">
                <a:solidFill>
                  <a:srgbClr val="640064"/>
                </a:solidFill>
              </a:rPr>
              <a:t>Besluit Administratieve bepalingen Wegverkeer </a:t>
            </a:r>
            <a:r>
              <a:rPr lang="nl-NL" sz="2400" b="1" smtClean="0">
                <a:solidFill>
                  <a:srgbClr val="640064"/>
                </a:solidFill>
              </a:rPr>
              <a:t>(BABW)</a:t>
            </a:r>
          </a:p>
          <a:p>
            <a:pPr lvl="1" eaLnBrk="1" hangingPunct="1">
              <a:spcBef>
                <a:spcPct val="0"/>
              </a:spcBef>
            </a:pPr>
            <a:r>
              <a:rPr lang="nl-NL" sz="2200" smtClean="0">
                <a:solidFill>
                  <a:srgbClr val="640064"/>
                </a:solidFill>
              </a:rPr>
              <a:t>Bevoegd en verantwoordelijk voor het juist plaatsen van verkeerstekens</a:t>
            </a:r>
          </a:p>
          <a:p>
            <a:pPr eaLnBrk="1" hangingPunct="1">
              <a:lnSpc>
                <a:spcPct val="120000"/>
              </a:lnSpc>
              <a:spcBef>
                <a:spcPct val="0"/>
              </a:spcBef>
            </a:pPr>
            <a:r>
              <a:rPr lang="nl-NL" sz="2400" smtClean="0">
                <a:solidFill>
                  <a:srgbClr val="640064"/>
                </a:solidFill>
              </a:rPr>
              <a:t>Nieuw Burgerlijk wetboek </a:t>
            </a:r>
            <a:r>
              <a:rPr lang="nl-NL" sz="2400" b="1" smtClean="0">
                <a:solidFill>
                  <a:srgbClr val="640064"/>
                </a:solidFill>
              </a:rPr>
              <a:t>(NBW)</a:t>
            </a:r>
          </a:p>
          <a:p>
            <a:pPr lvl="1" eaLnBrk="1" hangingPunct="1">
              <a:spcBef>
                <a:spcPct val="0"/>
              </a:spcBef>
            </a:pPr>
            <a:r>
              <a:rPr lang="nl-NL" sz="2200" smtClean="0">
                <a:solidFill>
                  <a:srgbClr val="640064"/>
                </a:solidFill>
              </a:rPr>
              <a:t>Regelt risico-aansprakelijkheid</a:t>
            </a:r>
          </a:p>
          <a:p>
            <a:pPr eaLnBrk="1" hangingPunct="1">
              <a:lnSpc>
                <a:spcPct val="120000"/>
              </a:lnSpc>
              <a:spcBef>
                <a:spcPct val="0"/>
              </a:spcBef>
            </a:pPr>
            <a:r>
              <a:rPr lang="nl-NL" sz="2400" smtClean="0">
                <a:solidFill>
                  <a:srgbClr val="640064"/>
                </a:solidFill>
              </a:rPr>
              <a:t>Arbeidsomstandighedenwet </a:t>
            </a:r>
            <a:r>
              <a:rPr lang="nl-NL" sz="2400" b="1" smtClean="0">
                <a:solidFill>
                  <a:srgbClr val="640064"/>
                </a:solidFill>
              </a:rPr>
              <a:t>(Arbowet)</a:t>
            </a:r>
          </a:p>
          <a:p>
            <a:pPr lvl="1" eaLnBrk="1" hangingPunct="1">
              <a:spcBef>
                <a:spcPct val="0"/>
              </a:spcBef>
            </a:pPr>
            <a:r>
              <a:rPr lang="nl-NL" sz="2200" smtClean="0">
                <a:solidFill>
                  <a:srgbClr val="640064"/>
                </a:solidFill>
              </a:rPr>
              <a:t>Geeft voorschriften mbt veiligheid gezondheid en welzijn bij het uitvoeren van arbeid</a:t>
            </a:r>
          </a:p>
        </p:txBody>
      </p:sp>
      <p:pic>
        <p:nvPicPr>
          <p:cNvPr id="1126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eknop: Informatie 4">
            <a:hlinkClick r:id="rId3" action="ppaction://program" highlightClick="1"/>
          </p:cNvPr>
          <p:cNvSpPr/>
          <p:nvPr/>
        </p:nvSpPr>
        <p:spPr>
          <a:xfrm>
            <a:off x="7286625" y="1714500"/>
            <a:ext cx="471488" cy="47148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7" name="Rechte verbindingslijn met pijl 6"/>
          <p:cNvCxnSpPr/>
          <p:nvPr/>
        </p:nvCxnSpPr>
        <p:spPr>
          <a:xfrm>
            <a:off x="6572250" y="1928813"/>
            <a:ext cx="571500" cy="15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rot="16200000" flipV="1">
            <a:off x="7893844" y="2035969"/>
            <a:ext cx="428625" cy="3571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499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499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Goed voorbeeld van het toepassen van de benodigde (en wettelijk voorgeschreven) vrije ruimte. </a:t>
            </a:r>
          </a:p>
        </p:txBody>
      </p:sp>
      <p:pic>
        <p:nvPicPr>
          <p:cNvPr id="84998" name="Picture 6" descr="54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628775"/>
            <a:ext cx="5897563"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117"/>
                                        </p:tgtEl>
                                        <p:attrNameLst>
                                          <p:attrName>style.visibility</p:attrName>
                                        </p:attrNameLst>
                                      </p:cBhvr>
                                      <p:to>
                                        <p:strVal val="visible"/>
                                      </p:to>
                                    </p:set>
                                    <p:anim calcmode="lin" valueType="num">
                                      <p:cBhvr additive="base">
                                        <p:cTn id="7" dur="500" fill="hold"/>
                                        <p:tgtEl>
                                          <p:spTgt spid="218117"/>
                                        </p:tgtEl>
                                        <p:attrNameLst>
                                          <p:attrName>ppt_x</p:attrName>
                                        </p:attrNameLst>
                                      </p:cBhvr>
                                      <p:tavLst>
                                        <p:tav tm="0">
                                          <p:val>
                                            <p:strVal val="#ppt_x"/>
                                          </p:val>
                                        </p:tav>
                                        <p:tav tm="100000">
                                          <p:val>
                                            <p:strVal val="#ppt_x"/>
                                          </p:val>
                                        </p:tav>
                                      </p:tavLst>
                                    </p:anim>
                                    <p:anim calcmode="lin" valueType="num">
                                      <p:cBhvr additive="base">
                                        <p:cTn id="8" dur="500" fill="hold"/>
                                        <p:tgtEl>
                                          <p:spTgt spid="218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nulpunt</a:t>
            </a:r>
            <a:endParaRPr lang="nl-NL" sz="3200" dirty="0" smtClean="0"/>
          </a:p>
        </p:txBody>
      </p:sp>
      <p:sp>
        <p:nvSpPr>
          <p:cNvPr id="8601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602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Het werkvak is net gecreëerd. De borden moeten echter boven het hek geplaatst worden en niet op deze wijze aan het waarschuwingshek worden bevestigd. </a:t>
            </a:r>
          </a:p>
        </p:txBody>
      </p:sp>
      <p:pic>
        <p:nvPicPr>
          <p:cNvPr id="86022" name="Picture 6" descr="79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9141"/>
                                        </p:tgtEl>
                                        <p:attrNameLst>
                                          <p:attrName>style.visibility</p:attrName>
                                        </p:attrNameLst>
                                      </p:cBhvr>
                                      <p:to>
                                        <p:strVal val="visible"/>
                                      </p:to>
                                    </p:set>
                                    <p:anim calcmode="lin" valueType="num">
                                      <p:cBhvr additive="base">
                                        <p:cTn id="7" dur="500" fill="hold"/>
                                        <p:tgtEl>
                                          <p:spTgt spid="219141"/>
                                        </p:tgtEl>
                                        <p:attrNameLst>
                                          <p:attrName>ppt_x</p:attrName>
                                        </p:attrNameLst>
                                      </p:cBhvr>
                                      <p:tavLst>
                                        <p:tav tm="0">
                                          <p:val>
                                            <p:strVal val="#ppt_x"/>
                                          </p:val>
                                        </p:tav>
                                        <p:tav tm="100000">
                                          <p:val>
                                            <p:strVal val="#ppt_x"/>
                                          </p:val>
                                        </p:tav>
                                      </p:tavLst>
                                    </p:anim>
                                    <p:anim calcmode="lin" valueType="num">
                                      <p:cBhvr additive="base">
                                        <p:cTn id="8" dur="500" fill="hold"/>
                                        <p:tgtEl>
                                          <p:spTgt spid="219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nulpunt</a:t>
            </a:r>
            <a:endParaRPr lang="nl-NL" sz="3200" dirty="0" smtClean="0"/>
          </a:p>
        </p:txBody>
      </p:sp>
      <p:sp>
        <p:nvSpPr>
          <p:cNvPr id="8704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704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5" name="Text Box 5"/>
          <p:cNvSpPr txBox="1">
            <a:spLocks noChangeArrowheads="1"/>
          </p:cNvSpPr>
          <p:nvPr/>
        </p:nvSpPr>
        <p:spPr bwMode="auto">
          <a:xfrm>
            <a:off x="900113" y="5392738"/>
            <a:ext cx="824388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De langsafzetting is correct. De markering van de nulpunten is echter volstrekt onvoldoende: in het nulpunt dient een waarschuwingshek of actieraam te worden geplaatst. De borden dienen minimaal op een hoogte van 1.20m te worden geplaatst. Verder kan het verkeer hier goed met behulp van een draadloze VRI worden geregeld.</a:t>
            </a:r>
            <a:r>
              <a:rPr lang="nl-NL"/>
              <a:t> </a:t>
            </a:r>
          </a:p>
        </p:txBody>
      </p:sp>
      <p:pic>
        <p:nvPicPr>
          <p:cNvPr id="87046" name="Picture 6" descr="40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628775"/>
            <a:ext cx="5033963"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5"/>
                                        </p:tgtEl>
                                        <p:attrNameLst>
                                          <p:attrName>style.visibility</p:attrName>
                                        </p:attrNameLst>
                                      </p:cBhvr>
                                      <p:to>
                                        <p:strVal val="visible"/>
                                      </p:to>
                                    </p:set>
                                    <p:anim calcmode="lin" valueType="num">
                                      <p:cBhvr additive="base">
                                        <p:cTn id="7" dur="500" fill="hold"/>
                                        <p:tgtEl>
                                          <p:spTgt spid="220165"/>
                                        </p:tgtEl>
                                        <p:attrNameLst>
                                          <p:attrName>ppt_x</p:attrName>
                                        </p:attrNameLst>
                                      </p:cBhvr>
                                      <p:tavLst>
                                        <p:tav tm="0">
                                          <p:val>
                                            <p:strVal val="#ppt_x"/>
                                          </p:val>
                                        </p:tav>
                                        <p:tav tm="100000">
                                          <p:val>
                                            <p:strVal val="#ppt_x"/>
                                          </p:val>
                                        </p:tav>
                                      </p:tavLst>
                                    </p:anim>
                                    <p:anim calcmode="lin" valueType="num">
                                      <p:cBhvr additive="base">
                                        <p:cTn id="8" dur="500" fill="hold"/>
                                        <p:tgtEl>
                                          <p:spTgt spid="2201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8806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806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Bij een diepe sleuf kort naast de rijbaan binnen de obstakelvrije zone moet een barrier als langsafzetting worden geplaatst. </a:t>
            </a:r>
          </a:p>
        </p:txBody>
      </p:sp>
      <p:pic>
        <p:nvPicPr>
          <p:cNvPr id="88070" name="Picture 6" descr="89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189"/>
                                        </p:tgtEl>
                                        <p:attrNameLst>
                                          <p:attrName>style.visibility</p:attrName>
                                        </p:attrNameLst>
                                      </p:cBhvr>
                                      <p:to>
                                        <p:strVal val="visible"/>
                                      </p:to>
                                    </p:set>
                                    <p:anim calcmode="lin" valueType="num">
                                      <p:cBhvr additive="base">
                                        <p:cTn id="7" dur="500" fill="hold"/>
                                        <p:tgtEl>
                                          <p:spTgt spid="221189"/>
                                        </p:tgtEl>
                                        <p:attrNameLst>
                                          <p:attrName>ppt_x</p:attrName>
                                        </p:attrNameLst>
                                      </p:cBhvr>
                                      <p:tavLst>
                                        <p:tav tm="0">
                                          <p:val>
                                            <p:strVal val="#ppt_x"/>
                                          </p:val>
                                        </p:tav>
                                        <p:tav tm="100000">
                                          <p:val>
                                            <p:strVal val="#ppt_x"/>
                                          </p:val>
                                        </p:tav>
                                      </p:tavLst>
                                    </p:anim>
                                    <p:anim calcmode="lin" valueType="num">
                                      <p:cBhvr additive="base">
                                        <p:cTn id="8" dur="500" fill="hold"/>
                                        <p:tgtEl>
                                          <p:spTgt spid="221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8909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8909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Bij diepe gaten kort naast de rijbaan is een barrier als langsafzetting verplicht. In verband met mogelijke verzakking van het wegdek dient de rechterrijstrook te worden afgezet.</a:t>
            </a:r>
            <a:r>
              <a:rPr lang="nl-NL"/>
              <a:t> </a:t>
            </a:r>
          </a:p>
        </p:txBody>
      </p:sp>
      <p:pic>
        <p:nvPicPr>
          <p:cNvPr id="89094" name="Picture 6" descr="74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13"/>
                                        </p:tgtEl>
                                        <p:attrNameLst>
                                          <p:attrName>style.visibility</p:attrName>
                                        </p:attrNameLst>
                                      </p:cBhvr>
                                      <p:to>
                                        <p:strVal val="visible"/>
                                      </p:to>
                                    </p:set>
                                    <p:anim calcmode="lin" valueType="num">
                                      <p:cBhvr additive="base">
                                        <p:cTn id="7" dur="500" fill="hold"/>
                                        <p:tgtEl>
                                          <p:spTgt spid="222213"/>
                                        </p:tgtEl>
                                        <p:attrNameLst>
                                          <p:attrName>ppt_x</p:attrName>
                                        </p:attrNameLst>
                                      </p:cBhvr>
                                      <p:tavLst>
                                        <p:tav tm="0">
                                          <p:val>
                                            <p:strVal val="#ppt_x"/>
                                          </p:val>
                                        </p:tav>
                                        <p:tav tm="100000">
                                          <p:val>
                                            <p:strVal val="#ppt_x"/>
                                          </p:val>
                                        </p:tav>
                                      </p:tavLst>
                                    </p:anim>
                                    <p:anim calcmode="lin" valueType="num">
                                      <p:cBhvr additive="base">
                                        <p:cTn id="8" dur="500" fill="hold"/>
                                        <p:tgtEl>
                                          <p:spTgt spid="222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9011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011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Dit kan niet zonder bescherming door een wegafzetting en/of waarschuwing aan het verkeer. </a:t>
            </a:r>
          </a:p>
        </p:txBody>
      </p:sp>
      <p:pic>
        <p:nvPicPr>
          <p:cNvPr id="90118" name="Picture 6" descr="37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3237"/>
                                        </p:tgtEl>
                                        <p:attrNameLst>
                                          <p:attrName>style.visibility</p:attrName>
                                        </p:attrNameLst>
                                      </p:cBhvr>
                                      <p:to>
                                        <p:strVal val="visible"/>
                                      </p:to>
                                    </p:set>
                                    <p:anim calcmode="lin" valueType="num">
                                      <p:cBhvr additive="base">
                                        <p:cTn id="7" dur="500" fill="hold"/>
                                        <p:tgtEl>
                                          <p:spTgt spid="223237"/>
                                        </p:tgtEl>
                                        <p:attrNameLst>
                                          <p:attrName>ppt_x</p:attrName>
                                        </p:attrNameLst>
                                      </p:cBhvr>
                                      <p:tavLst>
                                        <p:tav tm="0">
                                          <p:val>
                                            <p:strVal val="#ppt_x"/>
                                          </p:val>
                                        </p:tav>
                                        <p:tav tm="100000">
                                          <p:val>
                                            <p:strVal val="#ppt_x"/>
                                          </p:val>
                                        </p:tav>
                                      </p:tavLst>
                                    </p:anim>
                                    <p:anim calcmode="lin" valueType="num">
                                      <p:cBhvr additive="base">
                                        <p:cTn id="8" dur="500" fill="hold"/>
                                        <p:tgtEl>
                                          <p:spTgt spid="223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kortdurende</a:t>
            </a:r>
            <a:r>
              <a:rPr lang="en-US" sz="3200" b="1" dirty="0" smtClean="0">
                <a:latin typeface="Arial" charset="0"/>
              </a:rPr>
              <a:t> </a:t>
            </a:r>
            <a:r>
              <a:rPr lang="en-US" sz="3200" b="1" dirty="0" err="1" smtClean="0">
                <a:latin typeface="Arial" charset="0"/>
              </a:rPr>
              <a:t>werkzaamheden</a:t>
            </a:r>
            <a:endParaRPr lang="nl-NL" sz="3200" dirty="0" smtClean="0"/>
          </a:p>
        </p:txBody>
      </p:sp>
      <p:sp>
        <p:nvSpPr>
          <p:cNvPr id="9113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114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Bij het laden en lossen waarbij het werkvoertuig verkeersgevaarlijk staat, moeten verkeersmaatregelen genomen worden. </a:t>
            </a:r>
          </a:p>
        </p:txBody>
      </p:sp>
      <p:pic>
        <p:nvPicPr>
          <p:cNvPr id="91142" name="Picture 6" descr="27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628775"/>
            <a:ext cx="5826125"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61"/>
                                        </p:tgtEl>
                                        <p:attrNameLst>
                                          <p:attrName>style.visibility</p:attrName>
                                        </p:attrNameLst>
                                      </p:cBhvr>
                                      <p:to>
                                        <p:strVal val="visible"/>
                                      </p:to>
                                    </p:set>
                                    <p:anim calcmode="lin" valueType="num">
                                      <p:cBhvr additive="base">
                                        <p:cTn id="7" dur="500" fill="hold"/>
                                        <p:tgtEl>
                                          <p:spTgt spid="224261"/>
                                        </p:tgtEl>
                                        <p:attrNameLst>
                                          <p:attrName>ppt_x</p:attrName>
                                        </p:attrNameLst>
                                      </p:cBhvr>
                                      <p:tavLst>
                                        <p:tav tm="0">
                                          <p:val>
                                            <p:strVal val="#ppt_x"/>
                                          </p:val>
                                        </p:tav>
                                        <p:tav tm="100000">
                                          <p:val>
                                            <p:strVal val="#ppt_x"/>
                                          </p:val>
                                        </p:tav>
                                      </p:tavLst>
                                    </p:anim>
                                    <p:anim calcmode="lin" valueType="num">
                                      <p:cBhvr additive="base">
                                        <p:cTn id="8" dur="500" fill="hold"/>
                                        <p:tgtEl>
                                          <p:spTgt spid="224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kortdurende</a:t>
            </a:r>
            <a:r>
              <a:rPr lang="en-US" sz="3200" b="1" dirty="0" smtClean="0">
                <a:latin typeface="Arial" charset="0"/>
              </a:rPr>
              <a:t> </a:t>
            </a:r>
            <a:r>
              <a:rPr lang="en-US" sz="3200" b="1" dirty="0" err="1" smtClean="0">
                <a:latin typeface="Arial" charset="0"/>
              </a:rPr>
              <a:t>werkzaamheden</a:t>
            </a:r>
            <a:endParaRPr lang="nl-NL" sz="3200" dirty="0" smtClean="0"/>
          </a:p>
        </p:txBody>
      </p:sp>
      <p:sp>
        <p:nvSpPr>
          <p:cNvPr id="9216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216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Deze wegwerker neemt onverantwoorde risico's. Bescherming door bijvoorbeeld een actiewagen is zeer wenselijk. Of wachten tot er geen verkeer is indien het een plotseling ongepland klusje betreft. </a:t>
            </a:r>
          </a:p>
        </p:txBody>
      </p:sp>
      <p:pic>
        <p:nvPicPr>
          <p:cNvPr id="92166" name="Picture 6" descr="41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285"/>
                                        </p:tgtEl>
                                        <p:attrNameLst>
                                          <p:attrName>style.visibility</p:attrName>
                                        </p:attrNameLst>
                                      </p:cBhvr>
                                      <p:to>
                                        <p:strVal val="visible"/>
                                      </p:to>
                                    </p:set>
                                    <p:anim calcmode="lin" valueType="num">
                                      <p:cBhvr additive="base">
                                        <p:cTn id="7" dur="500" fill="hold"/>
                                        <p:tgtEl>
                                          <p:spTgt spid="225285"/>
                                        </p:tgtEl>
                                        <p:attrNameLst>
                                          <p:attrName>ppt_x</p:attrName>
                                        </p:attrNameLst>
                                      </p:cBhvr>
                                      <p:tavLst>
                                        <p:tav tm="0">
                                          <p:val>
                                            <p:strVal val="#ppt_x"/>
                                          </p:val>
                                        </p:tav>
                                        <p:tav tm="100000">
                                          <p:val>
                                            <p:strVal val="#ppt_x"/>
                                          </p:val>
                                        </p:tav>
                                      </p:tavLst>
                                    </p:anim>
                                    <p:anim calcmode="lin" valueType="num">
                                      <p:cBhvr additive="base">
                                        <p:cTn id="8" dur="500" fill="hold"/>
                                        <p:tgtEl>
                                          <p:spTgt spid="2252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00113" y="188913"/>
            <a:ext cx="7772400" cy="1143000"/>
          </a:xfrm>
        </p:spPr>
        <p:txBody>
          <a:bodyPr/>
          <a:lstStyle/>
          <a:p>
            <a:pPr eaLnBrk="1" hangingPunct="1">
              <a:defRPr/>
            </a:pPr>
            <a:r>
              <a:rPr lang="en-US" sz="3200" b="1" dirty="0" smtClean="0">
                <a:effectLst>
                  <a:outerShdw blurRad="38100" dist="38100" dir="2700000" algn="tl">
                    <a:srgbClr val="000000"/>
                  </a:outerShdw>
                </a:effectLst>
                <a:latin typeface="Arial" charset="0"/>
              </a:rPr>
              <a:t/>
            </a:r>
            <a:br>
              <a:rPr lang="en-US" sz="32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kortdurende</a:t>
            </a:r>
            <a:r>
              <a:rPr lang="en-US" sz="3200" b="1" dirty="0" smtClean="0">
                <a:latin typeface="Arial" charset="0"/>
              </a:rPr>
              <a:t> </a:t>
            </a:r>
            <a:r>
              <a:rPr lang="en-US" sz="3200" b="1" dirty="0" err="1" smtClean="0">
                <a:latin typeface="Arial" charset="0"/>
              </a:rPr>
              <a:t>werkzaamheden</a:t>
            </a:r>
            <a:endParaRPr lang="nl-NL" sz="3200" b="1" dirty="0" smtClean="0">
              <a:latin typeface="Arial" charset="0"/>
            </a:endParaRPr>
          </a:p>
        </p:txBody>
      </p:sp>
      <p:sp>
        <p:nvSpPr>
          <p:cNvPr id="9318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318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In sommige situaties is bij zeer kortdurende werkzaamheden het gebruik van alleen een actiewagen een goede keus. </a:t>
            </a:r>
          </a:p>
        </p:txBody>
      </p:sp>
      <p:pic>
        <p:nvPicPr>
          <p:cNvPr id="93190" name="Picture 6" descr="63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6309"/>
                                        </p:tgtEl>
                                        <p:attrNameLst>
                                          <p:attrName>style.visibility</p:attrName>
                                        </p:attrNameLst>
                                      </p:cBhvr>
                                      <p:to>
                                        <p:strVal val="visible"/>
                                      </p:to>
                                    </p:set>
                                    <p:anim calcmode="lin" valueType="num">
                                      <p:cBhvr additive="base">
                                        <p:cTn id="7" dur="500" fill="hold"/>
                                        <p:tgtEl>
                                          <p:spTgt spid="226309"/>
                                        </p:tgtEl>
                                        <p:attrNameLst>
                                          <p:attrName>ppt_x</p:attrName>
                                        </p:attrNameLst>
                                      </p:cBhvr>
                                      <p:tavLst>
                                        <p:tav tm="0">
                                          <p:val>
                                            <p:strVal val="#ppt_x"/>
                                          </p:val>
                                        </p:tav>
                                        <p:tav tm="100000">
                                          <p:val>
                                            <p:strVal val="#ppt_x"/>
                                          </p:val>
                                        </p:tav>
                                      </p:tavLst>
                                    </p:anim>
                                    <p:anim calcmode="lin" valueType="num">
                                      <p:cBhvr additive="base">
                                        <p:cTn id="8" dur="500" fill="hold"/>
                                        <p:tgtEl>
                                          <p:spTgt spid="226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900113" y="260350"/>
            <a:ext cx="7772400" cy="1143000"/>
          </a:xfrm>
        </p:spPr>
        <p:txBody>
          <a:bodyPr/>
          <a:lstStyle/>
          <a:p>
            <a:pPr eaLnBrk="1" hangingPunct="1"/>
            <a:r>
              <a:rPr lang="en-US" sz="3200" b="1" smtClean="0">
                <a:latin typeface="Arial" charset="0"/>
              </a:rPr>
              <a:t/>
            </a:r>
            <a:br>
              <a:rPr lang="en-US" sz="3200" b="1" smtClean="0">
                <a:latin typeface="Arial" charset="0"/>
              </a:rPr>
            </a:br>
            <a:r>
              <a:rPr lang="en-US" sz="3200" b="1" smtClean="0">
                <a:latin typeface="Arial" charset="0"/>
              </a:rPr>
              <a:t>Veilig werken: rijdende afzetting</a:t>
            </a:r>
            <a:endParaRPr lang="nl-NL" sz="3200" b="1" smtClean="0">
              <a:latin typeface="Arial" charset="0"/>
            </a:endParaRPr>
          </a:p>
        </p:txBody>
      </p:sp>
      <p:sp>
        <p:nvSpPr>
          <p:cNvPr id="9421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421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Indien mogelijk kan een voertuig worden voorzien van een actieraam dat direct op het voertuig is gemonteerd. </a:t>
            </a:r>
          </a:p>
        </p:txBody>
      </p:sp>
      <p:pic>
        <p:nvPicPr>
          <p:cNvPr id="94214" name="Picture 6" descr="83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additive="base">
                                        <p:cTn id="7" dur="500" fill="hold"/>
                                        <p:tgtEl>
                                          <p:spTgt spid="227333"/>
                                        </p:tgtEl>
                                        <p:attrNameLst>
                                          <p:attrName>ppt_x</p:attrName>
                                        </p:attrNameLst>
                                      </p:cBhvr>
                                      <p:tavLst>
                                        <p:tav tm="0">
                                          <p:val>
                                            <p:strVal val="#ppt_x"/>
                                          </p:val>
                                        </p:tav>
                                        <p:tav tm="100000">
                                          <p:val>
                                            <p:strVal val="#ppt_x"/>
                                          </p:val>
                                        </p:tav>
                                      </p:tavLst>
                                    </p:anim>
                                    <p:anim calcmode="lin" valueType="num">
                                      <p:cBhvr additive="base">
                                        <p:cTn id="8" dur="500" fill="hold"/>
                                        <p:tgtEl>
                                          <p:spTgt spid="2273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8215312" cy="1143000"/>
          </a:xfrm>
        </p:spPr>
        <p:txBody>
          <a:bodyPr/>
          <a:lstStyle/>
          <a:p>
            <a:pPr eaLnBrk="1" hangingPunct="1">
              <a:defRPr/>
            </a:pPr>
            <a:r>
              <a:rPr lang="en-US" sz="2800" b="1" smtClean="0">
                <a:effectLst>
                  <a:outerShdw blurRad="38100" dist="38100" dir="2700000" algn="tl">
                    <a:srgbClr val="000000"/>
                  </a:outerShdw>
                </a:effectLst>
                <a:latin typeface="Arial" charset="0"/>
              </a:rPr>
              <a:t/>
            </a:r>
            <a:br>
              <a:rPr lang="en-US" sz="2800" b="1" smtClean="0">
                <a:effectLst>
                  <a:outerShdw blurRad="38100" dist="38100" dir="2700000" algn="tl">
                    <a:srgbClr val="000000"/>
                  </a:outerShdw>
                </a:effectLst>
                <a:latin typeface="Arial" charset="0"/>
              </a:rPr>
            </a:br>
            <a:r>
              <a:rPr lang="en-US" sz="3600" b="1" smtClean="0">
                <a:latin typeface="Arial" charset="0"/>
              </a:rPr>
              <a:t>Richtlijnen-WiU </a:t>
            </a:r>
            <a:r>
              <a:rPr lang="en-US" sz="3200" smtClean="0">
                <a:latin typeface="Arial" charset="0"/>
              </a:rPr>
              <a:t>(2005)</a:t>
            </a:r>
            <a:endParaRPr lang="nl-NL" sz="3200" smtClean="0"/>
          </a:p>
        </p:txBody>
      </p:sp>
      <p:sp>
        <p:nvSpPr>
          <p:cNvPr id="12291"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r>
              <a:rPr lang="nl-NL" sz="2400" smtClean="0">
                <a:solidFill>
                  <a:srgbClr val="640064"/>
                </a:solidFill>
              </a:rPr>
              <a:t>Opgesteld en gepubliceerd door het CROW (kenniscentrum voor verkeer, vervoer en infrastructuur)</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Specifieke voorschriften voor toepassen tijdelijke verkeersmaatregelen bij WiU</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Geen wettelijke regelgeving wél rechtelijk toetsingskader</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Bevorderd de uniformiteit van de verkeersmaatregelen</a:t>
            </a:r>
          </a:p>
          <a:p>
            <a:pPr eaLnBrk="1" hangingPunct="1">
              <a:spcBef>
                <a:spcPct val="0"/>
              </a:spcBef>
            </a:pPr>
            <a:endParaRPr lang="nl-NL" sz="2400" smtClean="0">
              <a:solidFill>
                <a:srgbClr val="640064"/>
              </a:solidFill>
            </a:endParaRPr>
          </a:p>
          <a:p>
            <a:pPr eaLnBrk="1" hangingPunct="1">
              <a:spcBef>
                <a:spcPct val="0"/>
              </a:spcBef>
            </a:pPr>
            <a:r>
              <a:rPr lang="nl-NL" sz="2400" smtClean="0">
                <a:solidFill>
                  <a:srgbClr val="640064"/>
                </a:solidFill>
              </a:rPr>
              <a:t>96b niet-autosnelwegen binnen en buiten de </a:t>
            </a:r>
          </a:p>
          <a:p>
            <a:pPr eaLnBrk="1" hangingPunct="1">
              <a:spcBef>
                <a:spcPct val="0"/>
              </a:spcBef>
              <a:buFont typeface="Wingdings" pitchFamily="2" charset="2"/>
              <a:buNone/>
            </a:pPr>
            <a:r>
              <a:rPr lang="nl-NL" sz="2400" smtClean="0">
                <a:solidFill>
                  <a:srgbClr val="640064"/>
                </a:solidFill>
              </a:rPr>
              <a:t>	bebouwde kom</a:t>
            </a:r>
          </a:p>
          <a:p>
            <a:pPr eaLnBrk="1" hangingPunct="1">
              <a:spcBef>
                <a:spcPct val="0"/>
              </a:spcBef>
            </a:pPr>
            <a:endParaRPr lang="nl-NL" sz="2400" smtClean="0">
              <a:solidFill>
                <a:srgbClr val="640064"/>
              </a:solidFill>
            </a:endParaRPr>
          </a:p>
        </p:txBody>
      </p:sp>
      <p:pic>
        <p:nvPicPr>
          <p:cNvPr id="1229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vp_462_869x31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5737225"/>
            <a:ext cx="27368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9523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523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7"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Met het D2-bord worden de fietsers en bromfietsers rechts langs de scheefstaande waarschuwingshekken gestuurd. Moet de (brom)fietser door de graafmachine heen fietsen?</a:t>
            </a:r>
            <a:r>
              <a:rPr lang="nl-NL"/>
              <a:t> </a:t>
            </a:r>
          </a:p>
        </p:txBody>
      </p:sp>
      <p:pic>
        <p:nvPicPr>
          <p:cNvPr id="95238" name="Picture 6" descr="51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8357"/>
                                        </p:tgtEl>
                                        <p:attrNameLst>
                                          <p:attrName>style.visibility</p:attrName>
                                        </p:attrNameLst>
                                      </p:cBhvr>
                                      <p:to>
                                        <p:strVal val="visible"/>
                                      </p:to>
                                    </p:set>
                                    <p:anim calcmode="lin" valueType="num">
                                      <p:cBhvr additive="base">
                                        <p:cTn id="7" dur="500" fill="hold"/>
                                        <p:tgtEl>
                                          <p:spTgt spid="228357"/>
                                        </p:tgtEl>
                                        <p:attrNameLst>
                                          <p:attrName>ppt_x</p:attrName>
                                        </p:attrNameLst>
                                      </p:cBhvr>
                                      <p:tavLst>
                                        <p:tav tm="0">
                                          <p:val>
                                            <p:strVal val="#ppt_x"/>
                                          </p:val>
                                        </p:tav>
                                        <p:tav tm="100000">
                                          <p:val>
                                            <p:strVal val="#ppt_x"/>
                                          </p:val>
                                        </p:tav>
                                      </p:tavLst>
                                    </p:anim>
                                    <p:anim calcmode="lin" valueType="num">
                                      <p:cBhvr additive="base">
                                        <p:cTn id="8" dur="500" fill="hold"/>
                                        <p:tgtEl>
                                          <p:spTgt spid="228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fietspaden</a:t>
            </a:r>
            <a:endParaRPr lang="nl-NL" sz="3200" dirty="0" smtClean="0"/>
          </a:p>
        </p:txBody>
      </p:sp>
      <p:sp>
        <p:nvSpPr>
          <p:cNvPr id="9625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626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Het fietsverkeer moet zijn weg vervolgen over de rijbaan van het autoverkeer (80km/h). Het autoverkeer wordt niet gewaarschuwd voor de fietsers. De fietsers rijden onbeschermd. </a:t>
            </a:r>
          </a:p>
        </p:txBody>
      </p:sp>
      <p:pic>
        <p:nvPicPr>
          <p:cNvPr id="96262" name="Picture 6" descr="56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381"/>
                                        </p:tgtEl>
                                        <p:attrNameLst>
                                          <p:attrName>style.visibility</p:attrName>
                                        </p:attrNameLst>
                                      </p:cBhvr>
                                      <p:to>
                                        <p:strVal val="visible"/>
                                      </p:to>
                                    </p:set>
                                    <p:anim calcmode="lin" valueType="num">
                                      <p:cBhvr additive="base">
                                        <p:cTn id="7" dur="500" fill="hold"/>
                                        <p:tgtEl>
                                          <p:spTgt spid="229381"/>
                                        </p:tgtEl>
                                        <p:attrNameLst>
                                          <p:attrName>ppt_x</p:attrName>
                                        </p:attrNameLst>
                                      </p:cBhvr>
                                      <p:tavLst>
                                        <p:tav tm="0">
                                          <p:val>
                                            <p:strVal val="#ppt_x"/>
                                          </p:val>
                                        </p:tav>
                                        <p:tav tm="100000">
                                          <p:val>
                                            <p:strVal val="#ppt_x"/>
                                          </p:val>
                                        </p:tav>
                                      </p:tavLst>
                                    </p:anim>
                                    <p:anim calcmode="lin" valueType="num">
                                      <p:cBhvr additive="base">
                                        <p:cTn id="8" dur="500" fill="hold"/>
                                        <p:tgtEl>
                                          <p:spTgt spid="229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fietspaden</a:t>
            </a:r>
            <a:endParaRPr lang="nl-NL" sz="3200" dirty="0" smtClean="0"/>
          </a:p>
        </p:txBody>
      </p:sp>
      <p:sp>
        <p:nvSpPr>
          <p:cNvPr id="9728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728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Dit is een nette manier om een tijdelijk fietspad te creëren tijdens (langer durende) werkzaamheden. </a:t>
            </a:r>
          </a:p>
        </p:txBody>
      </p:sp>
      <p:pic>
        <p:nvPicPr>
          <p:cNvPr id="97286" name="Picture 7" descr="D:\1. AOC-OOST\LESMATERIAAL\Cursus Veilig werken langs de weg\Vwldw correcte omleiding fietsp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1643063"/>
            <a:ext cx="5921375"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05"/>
                                        </p:tgtEl>
                                        <p:attrNameLst>
                                          <p:attrName>style.visibility</p:attrName>
                                        </p:attrNameLst>
                                      </p:cBhvr>
                                      <p:to>
                                        <p:strVal val="visible"/>
                                      </p:to>
                                    </p:set>
                                    <p:anim calcmode="lin" valueType="num">
                                      <p:cBhvr additive="base">
                                        <p:cTn id="7" dur="500" fill="hold"/>
                                        <p:tgtEl>
                                          <p:spTgt spid="230405"/>
                                        </p:tgtEl>
                                        <p:attrNameLst>
                                          <p:attrName>ppt_x</p:attrName>
                                        </p:attrNameLst>
                                      </p:cBhvr>
                                      <p:tavLst>
                                        <p:tav tm="0">
                                          <p:val>
                                            <p:strVal val="#ppt_x"/>
                                          </p:val>
                                        </p:tav>
                                        <p:tav tm="100000">
                                          <p:val>
                                            <p:strVal val="#ppt_x"/>
                                          </p:val>
                                        </p:tav>
                                      </p:tavLst>
                                    </p:anim>
                                    <p:anim calcmode="lin" valueType="num">
                                      <p:cBhvr additive="base">
                                        <p:cTn id="8" dur="500" fill="hold"/>
                                        <p:tgtEl>
                                          <p:spTgt spid="230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fietspaden</a:t>
            </a:r>
            <a:endParaRPr lang="nl-NL" sz="3200" dirty="0" smtClean="0"/>
          </a:p>
        </p:txBody>
      </p:sp>
      <p:sp>
        <p:nvSpPr>
          <p:cNvPr id="9830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830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Dit is een nette manier om een tijdelijk fietspad te creëren tijdens (langer durende) werkzaamheden. </a:t>
            </a:r>
          </a:p>
        </p:txBody>
      </p:sp>
      <p:pic>
        <p:nvPicPr>
          <p:cNvPr id="98310" name="Picture 6" descr="75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05"/>
                                        </p:tgtEl>
                                        <p:attrNameLst>
                                          <p:attrName>style.visibility</p:attrName>
                                        </p:attrNameLst>
                                      </p:cBhvr>
                                      <p:to>
                                        <p:strVal val="visible"/>
                                      </p:to>
                                    </p:set>
                                    <p:anim calcmode="lin" valueType="num">
                                      <p:cBhvr additive="base">
                                        <p:cTn id="7" dur="500" fill="hold"/>
                                        <p:tgtEl>
                                          <p:spTgt spid="230405"/>
                                        </p:tgtEl>
                                        <p:attrNameLst>
                                          <p:attrName>ppt_x</p:attrName>
                                        </p:attrNameLst>
                                      </p:cBhvr>
                                      <p:tavLst>
                                        <p:tav tm="0">
                                          <p:val>
                                            <p:strVal val="#ppt_x"/>
                                          </p:val>
                                        </p:tav>
                                        <p:tav tm="100000">
                                          <p:val>
                                            <p:strVal val="#ppt_x"/>
                                          </p:val>
                                        </p:tav>
                                      </p:tavLst>
                                    </p:anim>
                                    <p:anim calcmode="lin" valueType="num">
                                      <p:cBhvr additive="base">
                                        <p:cTn id="8" dur="500" fill="hold"/>
                                        <p:tgtEl>
                                          <p:spTgt spid="230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plaatsen</a:t>
            </a:r>
            <a:r>
              <a:rPr lang="en-US" sz="3200" b="1" dirty="0" smtClean="0">
                <a:latin typeface="Arial" charset="0"/>
              </a:rPr>
              <a:t> / </a:t>
            </a:r>
            <a:r>
              <a:rPr lang="en-US" sz="3200" b="1" dirty="0" err="1" smtClean="0">
                <a:latin typeface="Arial" charset="0"/>
              </a:rPr>
              <a:t>verwijderen</a:t>
            </a:r>
            <a:endParaRPr lang="nl-NL" sz="3200" dirty="0" smtClean="0"/>
          </a:p>
        </p:txBody>
      </p:sp>
      <p:sp>
        <p:nvSpPr>
          <p:cNvPr id="9933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9933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Bij het plaatsen van de inleidende bebording moet er op worden gelet dat de borden niet verkeersgevaarlijk of hinderlijk voor het verkeer worden geplaatst.</a:t>
            </a:r>
            <a:r>
              <a:rPr lang="nl-NL"/>
              <a:t> </a:t>
            </a:r>
          </a:p>
        </p:txBody>
      </p:sp>
      <p:pic>
        <p:nvPicPr>
          <p:cNvPr id="99334" name="Picture 6" descr="87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1429"/>
                                        </p:tgtEl>
                                        <p:attrNameLst>
                                          <p:attrName>style.visibility</p:attrName>
                                        </p:attrNameLst>
                                      </p:cBhvr>
                                      <p:to>
                                        <p:strVal val="visible"/>
                                      </p:to>
                                    </p:set>
                                    <p:anim calcmode="lin" valueType="num">
                                      <p:cBhvr additive="base">
                                        <p:cTn id="7" dur="500" fill="hold"/>
                                        <p:tgtEl>
                                          <p:spTgt spid="231429"/>
                                        </p:tgtEl>
                                        <p:attrNameLst>
                                          <p:attrName>ppt_x</p:attrName>
                                        </p:attrNameLst>
                                      </p:cBhvr>
                                      <p:tavLst>
                                        <p:tav tm="0">
                                          <p:val>
                                            <p:strVal val="#ppt_x"/>
                                          </p:val>
                                        </p:tav>
                                        <p:tav tm="100000">
                                          <p:val>
                                            <p:strVal val="#ppt_x"/>
                                          </p:val>
                                        </p:tav>
                                      </p:tavLst>
                                    </p:anim>
                                    <p:anim calcmode="lin" valueType="num">
                                      <p:cBhvr additive="base">
                                        <p:cTn id="8" dur="500" fill="hold"/>
                                        <p:tgtEl>
                                          <p:spTgt spid="231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bijzondere</a:t>
            </a:r>
            <a:r>
              <a:rPr lang="en-US" sz="3200" b="1" dirty="0" smtClean="0">
                <a:latin typeface="Arial" charset="0"/>
              </a:rPr>
              <a:t> </a:t>
            </a:r>
            <a:r>
              <a:rPr lang="en-US" sz="3200" b="1" dirty="0" err="1" smtClean="0">
                <a:latin typeface="Arial" charset="0"/>
              </a:rPr>
              <a:t>situaties</a:t>
            </a:r>
            <a:endParaRPr lang="nl-NL" sz="3200" dirty="0" smtClean="0"/>
          </a:p>
        </p:txBody>
      </p:sp>
      <p:sp>
        <p:nvSpPr>
          <p:cNvPr id="100355"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0356"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Text Box 5"/>
          <p:cNvSpPr txBox="1">
            <a:spLocks noChangeArrowheads="1"/>
          </p:cNvSpPr>
          <p:nvPr/>
        </p:nvSpPr>
        <p:spPr bwMode="auto">
          <a:xfrm>
            <a:off x="900113" y="558958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Bij het werken op een VOP moet voldoende en veilige ruimte aanwezig zijn voor voetgangers. </a:t>
            </a:r>
          </a:p>
        </p:txBody>
      </p:sp>
      <p:pic>
        <p:nvPicPr>
          <p:cNvPr id="100358" name="Picture 6" descr="73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453"/>
                                        </p:tgtEl>
                                        <p:attrNameLst>
                                          <p:attrName>style.visibility</p:attrName>
                                        </p:attrNameLst>
                                      </p:cBhvr>
                                      <p:to>
                                        <p:strVal val="visible"/>
                                      </p:to>
                                    </p:set>
                                    <p:anim calcmode="lin" valueType="num">
                                      <p:cBhvr additive="base">
                                        <p:cTn id="7" dur="500" fill="hold"/>
                                        <p:tgtEl>
                                          <p:spTgt spid="232453"/>
                                        </p:tgtEl>
                                        <p:attrNameLst>
                                          <p:attrName>ppt_x</p:attrName>
                                        </p:attrNameLst>
                                      </p:cBhvr>
                                      <p:tavLst>
                                        <p:tav tm="0">
                                          <p:val>
                                            <p:strVal val="#ppt_x"/>
                                          </p:val>
                                        </p:tav>
                                        <p:tav tm="100000">
                                          <p:val>
                                            <p:strVal val="#ppt_x"/>
                                          </p:val>
                                        </p:tav>
                                      </p:tavLst>
                                    </p:anim>
                                    <p:anim calcmode="lin" valueType="num">
                                      <p:cBhvr additive="base">
                                        <p:cTn id="8" dur="500" fill="hold"/>
                                        <p:tgtEl>
                                          <p:spTgt spid="2324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bijzondere</a:t>
            </a:r>
            <a:r>
              <a:rPr lang="en-US" sz="3200" b="1" dirty="0" smtClean="0">
                <a:latin typeface="Arial" charset="0"/>
              </a:rPr>
              <a:t> </a:t>
            </a:r>
            <a:r>
              <a:rPr lang="en-US" sz="3200" b="1" dirty="0" err="1" smtClean="0">
                <a:latin typeface="Arial" charset="0"/>
              </a:rPr>
              <a:t>situaties</a:t>
            </a:r>
            <a:endParaRPr lang="nl-NL" sz="3200" dirty="0" smtClean="0"/>
          </a:p>
        </p:txBody>
      </p:sp>
      <p:sp>
        <p:nvSpPr>
          <p:cNvPr id="101379"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1380"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In eerste instantie dient er snel gehandeld te worden zodat het (brom)fietsverkeer niet het water in rijdt. In een later stadium dient er een afzetting conform publicatie 96b te worden geplaatst door de wegbeheerder. </a:t>
            </a:r>
          </a:p>
        </p:txBody>
      </p:sp>
      <p:pic>
        <p:nvPicPr>
          <p:cNvPr id="101382" name="Picture 6" descr="65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2403"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2404"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1"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Indien verkeersmaatregelen genomen worden moet de afzetting ook worden onderhouden. Dat is hier onvoldoende. </a:t>
            </a:r>
          </a:p>
          <a:p>
            <a:pPr eaLnBrk="1" hangingPunct="1"/>
            <a:r>
              <a:rPr lang="nl-NL">
                <a:solidFill>
                  <a:srgbClr val="640064"/>
                </a:solidFill>
              </a:rPr>
              <a:t>Het lint mag niet worden toegepast. </a:t>
            </a:r>
          </a:p>
        </p:txBody>
      </p:sp>
      <p:pic>
        <p:nvPicPr>
          <p:cNvPr id="102406" name="Picture 6" descr="84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4501"/>
                                        </p:tgtEl>
                                        <p:attrNameLst>
                                          <p:attrName>style.visibility</p:attrName>
                                        </p:attrNameLst>
                                      </p:cBhvr>
                                      <p:to>
                                        <p:strVal val="visible"/>
                                      </p:to>
                                    </p:set>
                                    <p:anim calcmode="lin" valueType="num">
                                      <p:cBhvr additive="base">
                                        <p:cTn id="7" dur="500" fill="hold"/>
                                        <p:tgtEl>
                                          <p:spTgt spid="234501"/>
                                        </p:tgtEl>
                                        <p:attrNameLst>
                                          <p:attrName>ppt_x</p:attrName>
                                        </p:attrNameLst>
                                      </p:cBhvr>
                                      <p:tavLst>
                                        <p:tav tm="0">
                                          <p:val>
                                            <p:strVal val="#ppt_x"/>
                                          </p:val>
                                        </p:tav>
                                        <p:tav tm="100000">
                                          <p:val>
                                            <p:strVal val="#ppt_x"/>
                                          </p:val>
                                        </p:tav>
                                      </p:tavLst>
                                    </p:anim>
                                    <p:anim calcmode="lin" valueType="num">
                                      <p:cBhvr additive="base">
                                        <p:cTn id="8" dur="500" fill="hold"/>
                                        <p:tgtEl>
                                          <p:spTgt spid="2345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3427"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3428"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5" name="Text Box 5"/>
          <p:cNvSpPr txBox="1">
            <a:spLocks noChangeArrowheads="1"/>
          </p:cNvSpPr>
          <p:nvPr/>
        </p:nvSpPr>
        <p:spPr bwMode="auto">
          <a:xfrm>
            <a:off x="900113" y="5516563"/>
            <a:ext cx="82438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Het rood-witte lint wordt soms nog ten onrechte gebruikt als afzetting van werkvakken. De toepassing van lint moet ten allen tijden worden afgeraden. In dit geval dienen waarschuwingshekken in combinatie met geleidebakens of verkeerskegels te worden gebruikt.</a:t>
            </a:r>
            <a:r>
              <a:rPr lang="nl-NL"/>
              <a:t> </a:t>
            </a:r>
          </a:p>
        </p:txBody>
      </p:sp>
      <p:pic>
        <p:nvPicPr>
          <p:cNvPr id="103430" name="Picture 6" descr="72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628775"/>
            <a:ext cx="57531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25"/>
                                        </p:tgtEl>
                                        <p:attrNameLst>
                                          <p:attrName>style.visibility</p:attrName>
                                        </p:attrNameLst>
                                      </p:cBhvr>
                                      <p:to>
                                        <p:strVal val="visible"/>
                                      </p:to>
                                    </p:set>
                                    <p:anim calcmode="lin" valueType="num">
                                      <p:cBhvr additive="base">
                                        <p:cTn id="7" dur="500" fill="hold"/>
                                        <p:tgtEl>
                                          <p:spTgt spid="235525"/>
                                        </p:tgtEl>
                                        <p:attrNameLst>
                                          <p:attrName>ppt_x</p:attrName>
                                        </p:attrNameLst>
                                      </p:cBhvr>
                                      <p:tavLst>
                                        <p:tav tm="0">
                                          <p:val>
                                            <p:strVal val="#ppt_x"/>
                                          </p:val>
                                        </p:tav>
                                        <p:tav tm="100000">
                                          <p:val>
                                            <p:strVal val="#ppt_x"/>
                                          </p:val>
                                        </p:tav>
                                      </p:tavLst>
                                    </p:anim>
                                    <p:anim calcmode="lin" valueType="num">
                                      <p:cBhvr additive="base">
                                        <p:cTn id="8" dur="500" fill="hold"/>
                                        <p:tgtEl>
                                          <p:spTgt spid="235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28688" y="285750"/>
            <a:ext cx="7772400" cy="1143000"/>
          </a:xfrm>
        </p:spPr>
        <p:txBody>
          <a:bodyPr/>
          <a:lstStyle/>
          <a:p>
            <a:pPr eaLnBrk="1" hangingPunct="1">
              <a:defRPr/>
            </a:pPr>
            <a:r>
              <a:rPr lang="en-US" sz="2800" b="1" dirty="0" smtClean="0">
                <a:effectLst>
                  <a:outerShdw blurRad="38100" dist="38100" dir="2700000" algn="tl">
                    <a:srgbClr val="000000"/>
                  </a:outerShdw>
                </a:effectLst>
                <a:latin typeface="Arial" charset="0"/>
              </a:rPr>
              <a:t/>
            </a:r>
            <a:br>
              <a:rPr lang="en-US" sz="2800" b="1" dirty="0" smtClean="0">
                <a:effectLst>
                  <a:outerShdw blurRad="38100" dist="38100" dir="2700000" algn="tl">
                    <a:srgbClr val="000000"/>
                  </a:outerShdw>
                </a:effectLst>
                <a:latin typeface="Arial" charset="0"/>
              </a:rPr>
            </a:b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 / </a:t>
            </a:r>
            <a:r>
              <a:rPr lang="en-US" sz="3200" b="1" dirty="0" err="1" smtClean="0">
                <a:latin typeface="Arial" charset="0"/>
              </a:rPr>
              <a:t>materieel</a:t>
            </a:r>
            <a:endParaRPr lang="nl-NL" sz="3200" dirty="0" smtClean="0"/>
          </a:p>
        </p:txBody>
      </p:sp>
      <p:sp>
        <p:nvSpPr>
          <p:cNvPr id="104451" name="Rectangle 3"/>
          <p:cNvSpPr>
            <a:spLocks noGrp="1" noChangeArrowheads="1"/>
          </p:cNvSpPr>
          <p:nvPr>
            <p:ph type="body" idx="4294967295"/>
          </p:nvPr>
        </p:nvSpPr>
        <p:spPr>
          <a:xfrm>
            <a:off x="900113"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4452" name="Picture 4" descr="AOC_oost_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04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9" name="Text Box 5"/>
          <p:cNvSpPr txBox="1">
            <a:spLocks noChangeArrowheads="1"/>
          </p:cNvSpPr>
          <p:nvPr/>
        </p:nvSpPr>
        <p:spPr bwMode="auto">
          <a:xfrm>
            <a:off x="900113" y="5589588"/>
            <a:ext cx="82438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solidFill>
                  <a:srgbClr val="640064"/>
                </a:solidFill>
              </a:rPr>
              <a:t>Een actieraam hoort er zeker niet zo uit te zien. Wij verwijzen u voor de eisen die aan een actieraam worden gesteld naar de publicatie 'Specificaties voor materiaal en materieel‘.</a:t>
            </a:r>
          </a:p>
        </p:txBody>
      </p:sp>
      <p:pic>
        <p:nvPicPr>
          <p:cNvPr id="104454" name="Picture 6" descr="92_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628775"/>
            <a:ext cx="5249863"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additive="base">
                                        <p:cTn id="7" dur="500" fill="hold"/>
                                        <p:tgtEl>
                                          <p:spTgt spid="236549"/>
                                        </p:tgtEl>
                                        <p:attrNameLst>
                                          <p:attrName>ppt_x</p:attrName>
                                        </p:attrNameLst>
                                      </p:cBhvr>
                                      <p:tavLst>
                                        <p:tav tm="0">
                                          <p:val>
                                            <p:strVal val="#ppt_x"/>
                                          </p:val>
                                        </p:tav>
                                        <p:tav tm="100000">
                                          <p:val>
                                            <p:strVal val="#ppt_x"/>
                                          </p:val>
                                        </p:tav>
                                      </p:tavLst>
                                    </p:anim>
                                    <p:anim calcmode="lin" valueType="num">
                                      <p:cBhvr additive="base">
                                        <p:cTn id="8" dur="500" fill="hold"/>
                                        <p:tgtEl>
                                          <p:spTgt spid="2365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theme/theme1.xml><?xml version="1.0" encoding="utf-8"?>
<a:theme xmlns:a="http://schemas.openxmlformats.org/drawingml/2006/main" name="Lagen">
  <a:themeElements>
    <a:clrScheme name="Lagen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gen">
      <a:majorFont>
        <a:latin typeface="Times New Roman"/>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gen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gen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gen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gen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gen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gen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gen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gen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gen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gen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c204fd9-28d1-4b23-87e5-4d5424a0d918">INTRA-323-298</_dlc_DocId>
    <_dlc_DocIdUrl xmlns="8c204fd9-28d1-4b23-87e5-4d5424a0d918">
      <Url>https://sp.aoc-oost.nl/sites/intranet/projecten/wv_groene_ruimte/_layouts/DocIdRedir.aspx?ID=INTRA-323-298</Url>
      <Description>INTRA-323-298</Description>
    </_dlc_DocIdUrl>
    <IconOverlay xmlns="http://schemas.microsoft.com/sharepoint/v4"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Word" ma:contentTypeID="0x0101000B8E01BAE8C9B8449E1301EFCD6E2CF0" ma:contentTypeVersion="1" ma:contentTypeDescription="Een nieuw document maken." ma:contentTypeScope="" ma:versionID="c96d55dbe0afcd106acb89130b300ea7">
  <xsd:schema xmlns:xsd="http://www.w3.org/2001/XMLSchema" xmlns:xs="http://www.w3.org/2001/XMLSchema" xmlns:p="http://schemas.microsoft.com/office/2006/metadata/properties" xmlns:ns2="8c204fd9-28d1-4b23-87e5-4d5424a0d918" xmlns:ns3="http://schemas.microsoft.com/sharepoint/v4" targetNamespace="http://schemas.microsoft.com/office/2006/metadata/properties" ma:root="true" ma:fieldsID="01ee938aac587e9a0cf89c4c2b71b77b" ns2:_="" ns3:_="">
    <xsd:import namespace="8c204fd9-28d1-4b23-87e5-4d5424a0d918"/>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204fd9-28d1-4b23-87e5-4d5424a0d918"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3E713C-6ECA-4A20-9BF2-65C875C1F26C}">
  <ds:schemaRefs>
    <ds:schemaRef ds:uri="http://www.w3.org/XML/1998/namespace"/>
    <ds:schemaRef ds:uri="http://schemas.microsoft.com/office/infopath/2007/PartnerControls"/>
    <ds:schemaRef ds:uri="8c204fd9-28d1-4b23-87e5-4d5424a0d918"/>
    <ds:schemaRef ds:uri="http://schemas.microsoft.com/office/2006/metadata/properties"/>
    <ds:schemaRef ds:uri="http://schemas.microsoft.com/sharepoint/v4"/>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s>
</ds:datastoreItem>
</file>

<file path=customXml/itemProps2.xml><?xml version="1.0" encoding="utf-8"?>
<ds:datastoreItem xmlns:ds="http://schemas.openxmlformats.org/officeDocument/2006/customXml" ds:itemID="{5989D7BB-2C74-463C-8EF5-5112BDEC9760}">
  <ds:schemaRefs>
    <ds:schemaRef ds:uri="http://schemas.microsoft.com/sharepoint/events"/>
  </ds:schemaRefs>
</ds:datastoreItem>
</file>

<file path=customXml/itemProps3.xml><?xml version="1.0" encoding="utf-8"?>
<ds:datastoreItem xmlns:ds="http://schemas.openxmlformats.org/officeDocument/2006/customXml" ds:itemID="{1A6E6267-8030-4D90-BF49-2C93ACF0BDB0}">
  <ds:schemaRefs>
    <ds:schemaRef ds:uri="http://schemas.microsoft.com/sharepoint/v3/contenttype/forms"/>
  </ds:schemaRefs>
</ds:datastoreItem>
</file>

<file path=customXml/itemProps4.xml><?xml version="1.0" encoding="utf-8"?>
<ds:datastoreItem xmlns:ds="http://schemas.openxmlformats.org/officeDocument/2006/customXml" ds:itemID="{73110144-8774-4694-B61D-42D43CCB7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204fd9-28d1-4b23-87e5-4d5424a0d91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PPT_ADHD vai Bernadette[1]</Template>
  <TotalTime>8099</TotalTime>
  <Words>3197</Words>
  <Application>Microsoft Office PowerPoint</Application>
  <PresentationFormat>Diavoorstelling (4:3)</PresentationFormat>
  <Paragraphs>682</Paragraphs>
  <Slides>114</Slides>
  <Notes>4</Notes>
  <HiddenSlides>0</HiddenSlides>
  <MMClips>0</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114</vt:i4>
      </vt:variant>
    </vt:vector>
  </HeadingPairs>
  <TitlesOfParts>
    <vt:vector size="116" baseType="lpstr">
      <vt:lpstr>Lagen</vt:lpstr>
      <vt:lpstr>Clip</vt:lpstr>
      <vt:lpstr>CROW, Werk in Uitvoering 96b </vt:lpstr>
      <vt:lpstr> Kennismaking</vt:lpstr>
      <vt:lpstr> Kennismaking</vt:lpstr>
      <vt:lpstr> Doel van de cursus</vt:lpstr>
      <vt:lpstr> Programma</vt:lpstr>
      <vt:lpstr> Twentsche Courant Tubantia 29-06-2010</vt:lpstr>
      <vt:lpstr> Twentsche Courant Tubantia 29-06-2010</vt:lpstr>
      <vt:lpstr> Regelgeving</vt:lpstr>
      <vt:lpstr> Richtlijnen-WiU (2005)</vt:lpstr>
      <vt:lpstr>PowerPoint-presentatie</vt:lpstr>
      <vt:lpstr> Betrokken partijen bij het uitvoeren  van wegwerkzaamheden (1)</vt:lpstr>
      <vt:lpstr> Betrokken partijen bij het uitvoeren  van wegwerkzaamheden (2)</vt:lpstr>
      <vt:lpstr> Betrokken partijen bij het uitvoeren  van wegwerkzaamheden (3)</vt:lpstr>
      <vt:lpstr> Betrokken partijen bij het uitvoeren  van wegwerkzaamheden (4)</vt:lpstr>
      <vt:lpstr> Betrokken partijen bij het uitvoeren  van wegwerkzaamheden (5)</vt:lpstr>
      <vt:lpstr> Arbo-verplichtingen, het Veiligheids- en Gezondsheidsplan (1)</vt:lpstr>
      <vt:lpstr> Arbo-verplichtingen, het Veiligheids- en Gezondsheidsplan (2)</vt:lpstr>
      <vt:lpstr> Risico’s en gevaren bij werk in uitvoering WIU (1)</vt:lpstr>
      <vt:lpstr> Risico’s en gevaren bij werk in uitvoering WIU (2)</vt:lpstr>
      <vt:lpstr> Checklist opdracht </vt:lpstr>
      <vt:lpstr> Checklist  Voorafgaand aan de werkzaamheden</vt:lpstr>
      <vt:lpstr> Checklist  Tijdens de werkzaamheden</vt:lpstr>
      <vt:lpstr> Checklist  Na de werkzaamheden</vt:lpstr>
      <vt:lpstr> Het verminderen van risico’s  1. De voorbereiding (1)</vt:lpstr>
      <vt:lpstr> Het verminderen van risico’s  1. De voorbereiding (2)</vt:lpstr>
      <vt:lpstr> Het verminderen van risico’s  2. Het inrichten van de werkplek (1)</vt:lpstr>
      <vt:lpstr> Het verminderen van risico’s  2. Het inrichten van de werkplek (2)</vt:lpstr>
      <vt:lpstr> Het verminderen van risico’s  3. Het werken bij de afzetting (1)</vt:lpstr>
      <vt:lpstr> Het verminderen van risico’s  3. Het werken bij de afzetting (2)</vt:lpstr>
      <vt:lpstr> Het verminderen van risico’s  4. Het verwijderen van de afzetting (1)</vt:lpstr>
      <vt:lpstr> Hulpmiddelen voor de verkeersveiligheid bij WIU (1)</vt:lpstr>
      <vt:lpstr>  Hulpmiddelen voor de verkeersveiligheid bij WIU (2) </vt:lpstr>
      <vt:lpstr>  Hulpmiddelen voor de verkeersveiligheid bij WIU (3) </vt:lpstr>
      <vt:lpstr> Hulpmiddelen voor de verkeersveiligheid bij WIU (4)</vt:lpstr>
      <vt:lpstr> Hulpmiddelen voor de verkeersveiligheid bij WIU (5)</vt:lpstr>
      <vt:lpstr> Persoonlijke beschermingsmiddelen (1)</vt:lpstr>
      <vt:lpstr>PowerPoint-presentatie</vt:lpstr>
      <vt:lpstr>PowerPoint-presentatie</vt:lpstr>
      <vt:lpstr> Het plaatsen van een goede afzetting (0)</vt:lpstr>
      <vt:lpstr> Het plaatsen van een goede afzetting (1)</vt:lpstr>
      <vt:lpstr> Het plaatsen van een goede afzetting (2)</vt:lpstr>
      <vt:lpstr> Het plaatsen van een goede afzetting (3)</vt:lpstr>
      <vt:lpstr> Het plaatsen van een goede afzetting (4)</vt:lpstr>
      <vt:lpstr> Het plaatsen van een goede afzetting (5)</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Veilig werken</vt:lpstr>
      <vt:lpstr> Veilig werken: overzichtelijkheid</vt:lpstr>
      <vt:lpstr> Veilig werken: overzichtelijkheid</vt:lpstr>
      <vt:lpstr> Veilig werken: overzichtelijkheid</vt:lpstr>
      <vt:lpstr> Veilig werken: blijvende controle</vt:lpstr>
      <vt:lpstr> Veilig werken: vrije ruimte</vt:lpstr>
      <vt:lpstr> Veilig werken: vrije ruimte</vt:lpstr>
      <vt:lpstr> Veilig werken: vrije ruimte</vt:lpstr>
      <vt:lpstr> Veilig werken: vrije ruimte</vt:lpstr>
      <vt:lpstr> Veilig werken: vrije ruimte</vt:lpstr>
      <vt:lpstr> Veilig werken: vrije ruimte</vt:lpstr>
      <vt:lpstr> Veilig werken: nulpunt</vt:lpstr>
      <vt:lpstr> Veilig werken: nulpunt</vt:lpstr>
      <vt:lpstr> Veilig werken: langsafzetting</vt:lpstr>
      <vt:lpstr> Veilig werken: langsafzetting</vt:lpstr>
      <vt:lpstr> Veilig werken: langsafzetting</vt:lpstr>
      <vt:lpstr> Veilig werken: kortdurende werkzaamheden</vt:lpstr>
      <vt:lpstr> Veilig werken: kortdurende werkzaamheden</vt:lpstr>
      <vt:lpstr> Veilig werken: kortdurende werkzaamheden</vt:lpstr>
      <vt:lpstr> Veilig werken: rijdende afzetting</vt:lpstr>
      <vt:lpstr> Veilig werken: langsafzetting</vt:lpstr>
      <vt:lpstr> Veilig werken: fietspaden</vt:lpstr>
      <vt:lpstr> Veilig werken: fietspaden</vt:lpstr>
      <vt:lpstr> Veilig werken: fietspaden</vt:lpstr>
      <vt:lpstr> Veilig werken: plaatsen / verwijderen</vt:lpstr>
      <vt:lpstr> Veilig werken: bijzondere situaties</vt:lpstr>
      <vt:lpstr> Veilig werken: bijzondere situaties</vt:lpstr>
      <vt:lpstr> Veilig werken: materiaal / materieel</vt:lpstr>
      <vt:lpstr> Veilig werken: materiaal / materieel</vt:lpstr>
      <vt:lpstr> Veilig werken: materiaal / materieel</vt:lpstr>
      <vt:lpstr> Veilig werken: materiaal / materieel</vt:lpstr>
      <vt:lpstr> Veilig werken: materiaal / materieel</vt:lpstr>
      <vt:lpstr> Veilig werken: materiaal / materieel</vt:lpstr>
      <vt:lpstr> Veilig werken: materiaal / materieel</vt:lpstr>
      <vt:lpstr> Veilig werken: materiaal / materieel</vt:lpstr>
      <vt:lpstr> Veilig werken: materiaal / materieel</vt:lpstr>
      <vt:lpstr> Veilig werken: situatiefoto WIU </vt:lpstr>
      <vt:lpstr> Veilig werken: situatiefoto WIU </vt:lpstr>
      <vt:lpstr> Veilig werken: situatiefoto WIU </vt:lpstr>
      <vt:lpstr> Veilig werken: situatiefoto WIU </vt:lpstr>
      <vt:lpstr> Veilig werken: situatiefoto WIU </vt:lpstr>
      <vt:lpstr> Veilig werken: situatiefoto WIU </vt:lpstr>
      <vt:lpstr> Veilig werken: situatiefoto WIU </vt:lpstr>
      <vt:lpstr> Veilig werken: situatiefoto WIU </vt:lpstr>
      <vt:lpstr>Bedankt voor uw aandacht. Heeft u nog vragen ?</vt:lpstr>
    </vt:vector>
  </TitlesOfParts>
  <Company>AOC-Oost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veilig werken langs de weg</dc:title>
  <dc:subject>veilig werken langs de weg</dc:subject>
  <dc:creator>Robert Mensink</dc:creator>
  <cp:lastModifiedBy>Wim Bloemberg</cp:lastModifiedBy>
  <cp:revision>790</cp:revision>
  <dcterms:created xsi:type="dcterms:W3CDTF">2007-11-03T21:01:58Z</dcterms:created>
  <dcterms:modified xsi:type="dcterms:W3CDTF">2016-01-13T14:21:36Z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6f3bc368-45d8-4d55-afe8-266858a97876</vt:lpwstr>
  </property>
  <property fmtid="{D5CDD505-2E9C-101B-9397-08002B2CF9AE}" pid="3" name="ContentTypeId">
    <vt:lpwstr>0x0101000B8E01BAE8C9B8449E1301EFCD6E2CF0</vt:lpwstr>
  </property>
</Properties>
</file>